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</p:sldIdLst>
  <p:sldSz cx="16256000" cy="9144000"/>
  <p:notesSz cx="9144000" cy="16256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Oranienbaum"/>
      <p:regular r:id="rId29"/>
    </p:embeddedFont>
    <p:embeddedFont>
      <p:font typeface="Quattrocento Sans"/>
      <p:regular r:id="rId30"/>
      <p:bold r:id="rId31"/>
      <p:italic r:id="rId32"/>
      <p:boldItalic r:id="rId3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0" d="100"/>
          <a:sy n="50" d="100"/>
        </p:scale>
        <p:origin x="509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458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ocdargentina.org/madres-carmelitas-descalzas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occb7edbwy2ca/mnt/agents/output/oracion_recreacion/images/1_St_Teresa_of_Avila_Painting_by_Francois.png"/>
          <p:cNvPicPr>
            <a:picLocks noChangeAspect="1"/>
          </p:cNvPicPr>
          <p:nvPr/>
        </p:nvPicPr>
        <p:blipFill>
          <a:blip r:embed="rId3"/>
          <a:srcRect t="27000" b="27000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3D2B24">
                  <a:alpha val="94000"/>
                </a:srgbClr>
              </a:gs>
              <a:gs pos="50000">
                <a:srgbClr val="3D2B24">
                  <a:alpha val="80000"/>
                </a:srgbClr>
              </a:gs>
              <a:gs pos="100000">
                <a:srgbClr val="3D2B24">
                  <a:alpha val="40000"/>
                </a:srgbClr>
              </a:gs>
            </a:gsLst>
            <a:lin ang="0" scaled="1"/>
          </a:gra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 2"/>
          <p:cNvSpPr/>
          <p:nvPr/>
        </p:nvSpPr>
        <p:spPr>
          <a:xfrm>
            <a:off x="1016000" y="2476500"/>
            <a:ext cx="762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5400" dirty="0">
                <a:solidFill>
                  <a:srgbClr val="F5F0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ORACIÓN Y RECREACIÓN</a:t>
            </a:r>
            <a:endParaRPr lang="en-US" sz="5400" dirty="0"/>
          </a:p>
        </p:txBody>
      </p:sp>
      <p:sp>
        <p:nvSpPr>
          <p:cNvPr id="6" name="Text 3"/>
          <p:cNvSpPr/>
          <p:nvPr/>
        </p:nvSpPr>
        <p:spPr>
          <a:xfrm>
            <a:off x="1016000" y="3238500"/>
            <a:ext cx="762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200" i="1" dirty="0">
                <a:solidFill>
                  <a:srgbClr val="F5F0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Prayer and Recreation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1016000" y="3873500"/>
            <a:ext cx="1524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5"/>
          <p:cNvSpPr/>
          <p:nvPr/>
        </p:nvSpPr>
        <p:spPr>
          <a:xfrm>
            <a:off x="1016000" y="4127500"/>
            <a:ext cx="90424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28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El nuevo paradigma de la vida consagrada en Teresa de Jesus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1016000" y="5016500"/>
            <a:ext cx="762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2400" i="1" dirty="0">
                <a:solidFill>
                  <a:srgbClr val="F5F0E8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New Paradigm of Consecrated Life in Teresa of Jesus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1016000" y="7620000"/>
            <a:ext cx="6350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Francisco Javier Sancho Fermín, OCD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016000" y="8001000"/>
            <a:ext cx="635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2026</a:t>
            </a:r>
            <a:endParaRPr lang="en-US" sz="12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406400"/>
          </a:xfrm>
          <a:prstGeom prst="rect">
            <a:avLst/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 EL CARISMA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 VIDA EN CRISTO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solidFill>
            <a:srgbClr val="F5F0E8">
              <a:alpha val="1451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 ORACIÓN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04 COMUNIDAD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05 RECREACIÓN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06 AMOR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62000" y="609600"/>
            <a:ext cx="1397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Oración como Encuentro y Amistad / </a:t>
            </a:r>
            <a:r>
              <a:rPr lang="en-US" sz="32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Prayer as Encounter and Friendship</a:t>
            </a:r>
            <a:endParaRPr lang="en-US" sz="3200" dirty="0"/>
          </a:p>
        </p:txBody>
      </p:sp>
      <p:sp>
        <p:nvSpPr>
          <p:cNvPr id="11" name="Shape 9"/>
          <p:cNvSpPr/>
          <p:nvPr/>
        </p:nvSpPr>
        <p:spPr>
          <a:xfrm>
            <a:off x="762000" y="1117600"/>
            <a:ext cx="762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333632" y="864971"/>
            <a:ext cx="9572368" cy="323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La oración para Teresa es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trato de Amistad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Teresa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no concibe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que alguien pueda ser amigo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sin un </a:t>
            </a:r>
            <a:r>
              <a:rPr lang="en-US" sz="20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encuentro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directo con Jesús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 (C 1, 2).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For Teresa, prayer is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conversation of friendship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Teresa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cannot conceive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of being a friend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without direct encounter with Jesus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 (W 1, 2).</a:t>
            </a:r>
            <a:endParaRPr lang="en-US" sz="2800" dirty="0"/>
          </a:p>
        </p:txBody>
      </p:sp>
      <p:pic>
        <p:nvPicPr>
          <p:cNvPr id="13" name="Image 0" descr="https://kimi-img.moonshot.cn/pub/slides/okc/occb7edbwy2ca/mnt/agents/output/oracion_recreacion/images/9_Saint_Teresa_of_vila_1515_1582_Art.png"/>
          <p:cNvPicPr>
            <a:picLocks noChangeAspect="1"/>
          </p:cNvPicPr>
          <p:nvPr/>
        </p:nvPicPr>
        <p:blipFill>
          <a:blip r:embed="rId3"/>
          <a:srcRect t="26058" b="26058"/>
          <a:stretch/>
        </p:blipFill>
        <p:spPr>
          <a:xfrm>
            <a:off x="9906000" y="608912"/>
            <a:ext cx="5842000" cy="3556000"/>
          </a:xfrm>
          <a:prstGeom prst="roundRect">
            <a:avLst>
              <a:gd name="adj" fmla="val 6000"/>
            </a:avLst>
          </a:prstGeom>
        </p:spPr>
      </p:pic>
      <p:sp>
        <p:nvSpPr>
          <p:cNvPr id="14" name="Text 11"/>
          <p:cNvSpPr/>
          <p:nvPr/>
        </p:nvSpPr>
        <p:spPr>
          <a:xfrm>
            <a:off x="508000" y="3720412"/>
            <a:ext cx="7874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La innovación teresiana / </a:t>
            </a:r>
            <a:r>
              <a:rPr lang="en-US" sz="28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Teresian innovation</a:t>
            </a:r>
            <a:endParaRPr lang="en-US" sz="3600" dirty="0"/>
          </a:p>
        </p:txBody>
      </p:sp>
      <p:sp>
        <p:nvSpPr>
          <p:cNvPr id="15" name="Shape 12"/>
          <p:cNvSpPr/>
          <p:nvPr/>
        </p:nvSpPr>
        <p:spPr>
          <a:xfrm>
            <a:off x="762000" y="5105400"/>
            <a:ext cx="508000" cy="254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3"/>
          <p:cNvSpPr/>
          <p:nvPr/>
        </p:nvSpPr>
        <p:spPr>
          <a:xfrm>
            <a:off x="762000" y="4358842"/>
            <a:ext cx="14986000" cy="4340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24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Dimensión apostólica de la oración: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oración de intercesión (V 39, 5; C 1, 2. 5) y testimonio de vida (C 3, 2-5)  </a:t>
            </a:r>
          </a:p>
          <a:p>
            <a:pPr>
              <a:lnSpc>
                <a:spcPct val="145000"/>
              </a:lnSpc>
            </a:pP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Apostolic dimension: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prayer of intercession (Life 39, 5; W 1, 2. 5) and witness of life (W 3, 2-5)</a:t>
            </a:r>
            <a:endParaRPr lang="en-US" sz="3600" dirty="0"/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sz="24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La oración nace del saberse amado,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no del esfuerzo por amar — invierte la lógica ascética de su tiempo (V 8, 5) </a:t>
            </a:r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Prayer is born from knowing oneself loved,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not from effort to love — inverting the ascetic logic of her time (Life 8, 5)</a:t>
            </a:r>
            <a:endParaRPr lang="en-US" sz="3600" dirty="0"/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sz="24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Conexión inseparable: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vida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religiosa + oración como trato de amistad + comunidad como algo fundamental </a:t>
            </a:r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Inseparable connection: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religious life + prayer as friendship + community as something essential</a:t>
            </a:r>
            <a:endParaRPr lang="en-US" sz="3600" dirty="0"/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sz="24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Recupera el modo de orar de Jesús: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abierto al encuentro con el Padre, en comunión y dejándose </a:t>
            </a:r>
            <a:r>
              <a:rPr lang="en-US" sz="24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transformar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Recovers Jesus' way of praying: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open to encounter with the Father, in communion, letting oneself be transformed</a:t>
            </a:r>
            <a:endParaRPr lang="en-US" sz="3600" dirty="0"/>
          </a:p>
        </p:txBody>
      </p:sp>
      <p:sp>
        <p:nvSpPr>
          <p:cNvPr id="17" name="Shape 14"/>
          <p:cNvSpPr/>
          <p:nvPr/>
        </p:nvSpPr>
        <p:spPr>
          <a:xfrm>
            <a:off x="762000" y="7810500"/>
            <a:ext cx="50800" cy="8890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9" name="Text 16"/>
          <p:cNvSpPr/>
          <p:nvPr/>
        </p:nvSpPr>
        <p:spPr>
          <a:xfrm>
            <a:off x="15240000" y="8826500"/>
            <a:ext cx="50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10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406400"/>
          </a:xfrm>
          <a:prstGeom prst="rect">
            <a:avLst/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 EL CARISMA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 VIDA EN CRISTO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solidFill>
            <a:srgbClr val="F5F0E8">
              <a:alpha val="1451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 ORACIÓN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04 COMUNIDAD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05 RECREACIÓN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06 AMOR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62000" y="609600"/>
            <a:ext cx="1397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Tres Condiciones de la Oración Auténtica / </a:t>
            </a:r>
            <a:r>
              <a:rPr lang="en-US" sz="36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Three Conditions of Authentic Prayer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762000" y="1117600"/>
            <a:ext cx="762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762000" y="1371600"/>
            <a:ext cx="147320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Para que una oración sea auténtica y verdadera, Teresa establece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tres condiciones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(C 22, 8 / 25, 3; 1 M 1, 7):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For prayer to be authentic and true, Teresa establishes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three conditions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(W 22, 8 / 25, 3; 1 I 1, 7):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762000" y="2286000"/>
            <a:ext cx="4699000" cy="2159000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952500" y="2413000"/>
            <a:ext cx="4318000" cy="196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1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Conciencia de lo que se dice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Awareness of what is said</a:t>
            </a:r>
            <a:endParaRPr lang="en-US" sz="3200" dirty="0"/>
          </a:p>
        </p:txBody>
      </p:sp>
      <p:sp>
        <p:nvSpPr>
          <p:cNvPr id="15" name="Shape 13"/>
          <p:cNvSpPr/>
          <p:nvPr/>
        </p:nvSpPr>
        <p:spPr>
          <a:xfrm>
            <a:off x="5778500" y="2286000"/>
            <a:ext cx="4699000" cy="2159000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5969000" y="2413000"/>
            <a:ext cx="4318000" cy="196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2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 quién se dice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To whom it is said</a:t>
            </a:r>
            <a:endParaRPr lang="en-US" sz="3200" dirty="0"/>
          </a:p>
        </p:txBody>
      </p:sp>
      <p:sp>
        <p:nvSpPr>
          <p:cNvPr id="17" name="Shape 15"/>
          <p:cNvSpPr/>
          <p:nvPr/>
        </p:nvSpPr>
        <p:spPr>
          <a:xfrm>
            <a:off x="10795000" y="2286000"/>
            <a:ext cx="4699000" cy="2159000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10985500" y="2413000"/>
            <a:ext cx="4318000" cy="1968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3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Quién es el que lo dice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Who is the one saying it</a:t>
            </a:r>
            <a:endParaRPr lang="en-US" sz="3200" dirty="0"/>
          </a:p>
        </p:txBody>
      </p:sp>
      <p:sp>
        <p:nvSpPr>
          <p:cNvPr id="19" name="Text 17"/>
          <p:cNvSpPr/>
          <p:nvPr/>
        </p:nvSpPr>
        <p:spPr>
          <a:xfrm>
            <a:off x="762000" y="4598429"/>
            <a:ext cx="14732000" cy="2476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- </a:t>
            </a:r>
            <a:r>
              <a:rPr lang="en-US" sz="20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Importancia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del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conocimiento de sí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(1M 2, 8-9; V 10, 4-5; 13, 15-16)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- la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"recreación"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como espacio en el que verdaderamente uno puede seguir creciendo en ese conocimiento.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- the importance of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self-knowledge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(1I 2, 8-9; Life 10, 4-5; 13, 15-16)</a:t>
            </a:r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- "recreation"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as a space where one can truly continue growing in that knowledge.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762000" y="7302500"/>
            <a:ext cx="14732000" cy="1333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5000"/>
              </a:lnSpc>
            </a:pP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Ello explicará el porqué Teresa dará 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preferencia a la vivencia comunitaria y de caridad por encima del </a:t>
            </a:r>
            <a:r>
              <a:rPr lang="en-US" sz="24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silencio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</a:t>
            </a:r>
            <a:endParaRPr lang="en-US" sz="4000" dirty="0"/>
          </a:p>
          <a:p>
            <a:pPr algn="ctr">
              <a:lnSpc>
                <a:spcPct val="145000"/>
              </a:lnSpc>
              <a:spcBef>
                <a:spcPts val="400"/>
              </a:spcBef>
            </a:pP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This explains why Teresa gives </a:t>
            </a: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preference to communal living and charity above silence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 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15240000" y="8826500"/>
            <a:ext cx="50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11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  <p:bldP spid="19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alphaModFix amt="26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016000" y="2286000"/>
            <a:ext cx="254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7200" dirty="0">
                <a:solidFill>
                  <a:srgbClr val="B8860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03</a:t>
            </a:r>
            <a:endParaRPr lang="en-US" sz="7200" dirty="0"/>
          </a:p>
        </p:txBody>
      </p:sp>
      <p:sp>
        <p:nvSpPr>
          <p:cNvPr id="5" name="Shape 2"/>
          <p:cNvSpPr/>
          <p:nvPr/>
        </p:nvSpPr>
        <p:spPr>
          <a:xfrm>
            <a:off x="1016000" y="3556000"/>
            <a:ext cx="1270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1016000" y="3810000"/>
            <a:ext cx="889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Comunidad Apostólica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016000" y="4508500"/>
            <a:ext cx="889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4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Apostolic Community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1015999" y="5507447"/>
            <a:ext cx="12295051" cy="1272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"Hacerse espaldas unos a otros los que le sirven para ir adelante"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"Supporting one another, those who serve Him, to go forward"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406400"/>
          </a:xfrm>
          <a:prstGeom prst="rect">
            <a:avLst/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 EL CARISMA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 VIDA EN CRISTO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 ORACIÓN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solidFill>
            <a:srgbClr val="F5F0E8">
              <a:alpha val="1451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04 COMUNIDAD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05 RECREACIÓN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06 AMOR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62000" y="609600"/>
            <a:ext cx="13970000" cy="5461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La Comunidad como Apoyo y Camino / </a:t>
            </a:r>
            <a:r>
              <a:rPr lang="en-US" sz="32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Community as Support and Pathway</a:t>
            </a:r>
            <a:endParaRPr lang="en-US" sz="3200" dirty="0"/>
          </a:p>
        </p:txBody>
      </p:sp>
      <p:sp>
        <p:nvSpPr>
          <p:cNvPr id="11" name="Shape 9"/>
          <p:cNvSpPr/>
          <p:nvPr/>
        </p:nvSpPr>
        <p:spPr>
          <a:xfrm>
            <a:off x="762000" y="1117600"/>
            <a:ext cx="762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762000" y="1371600"/>
            <a:ext cx="14848114" cy="355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La comunidad la vivió Teresa como </a:t>
            </a:r>
            <a:r>
              <a:rPr lang="en-US" sz="28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apoyo necesario</a:t>
            </a:r>
            <a:r>
              <a:rPr lang="en-US" sz="28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en su </a:t>
            </a:r>
            <a:r>
              <a:rPr lang="en-US" sz="28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caminar</a:t>
            </a:r>
            <a:r>
              <a:rPr lang="en-US" sz="28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de </a:t>
            </a:r>
            <a:r>
              <a:rPr lang="en-US" sz="28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oración</a:t>
            </a:r>
            <a:r>
              <a:rPr lang="en-US" sz="28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8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los</a:t>
            </a:r>
            <a:r>
              <a:rPr lang="en-US" sz="28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8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"cinco que al presente nos amamos en Cristo"</a:t>
            </a:r>
            <a:r>
              <a:rPr lang="en-US" sz="28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(V 16, 7):</a:t>
            </a:r>
            <a:endParaRPr lang="en-US" sz="32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8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Teresa experienced community as </a:t>
            </a:r>
            <a:r>
              <a:rPr lang="en-US" sz="28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necessary support</a:t>
            </a:r>
            <a:r>
              <a:rPr lang="en-US" sz="28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in her journey through prayer. The group of </a:t>
            </a:r>
            <a:r>
              <a:rPr lang="en-US" sz="28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"five who currently love one another in Christ"</a:t>
            </a:r>
            <a:r>
              <a:rPr lang="en-US" sz="28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(Life 16, 7)</a:t>
            </a:r>
            <a:endParaRPr lang="en-US" sz="3200" dirty="0"/>
          </a:p>
        </p:txBody>
      </p:sp>
      <p:sp>
        <p:nvSpPr>
          <p:cNvPr id="13" name="Shape 11"/>
          <p:cNvSpPr/>
          <p:nvPr/>
        </p:nvSpPr>
        <p:spPr>
          <a:xfrm>
            <a:off x="410757" y="4724399"/>
            <a:ext cx="14938100" cy="3810001"/>
          </a:xfrm>
          <a:prstGeom prst="roundRect">
            <a:avLst>
              <a:gd name="adj" fmla="val 4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 sz="2000"/>
          </a:p>
        </p:txBody>
      </p:sp>
      <p:sp>
        <p:nvSpPr>
          <p:cNvPr id="14" name="Text 12"/>
          <p:cNvSpPr/>
          <p:nvPr/>
        </p:nvSpPr>
        <p:spPr>
          <a:xfrm>
            <a:off x="658950" y="4872447"/>
            <a:ext cx="14702970" cy="33698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3A2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"Es menester hacerse espaldas unos a otros los que le sirven para ir adelante… crece la caridad con ser comunicada y hay mil bienes que no los osaría decir, si no estuviese gran experiencia de lo mucho que va en esto."</a:t>
            </a:r>
            <a:endParaRPr lang="en-US" sz="4400" b="1" dirty="0"/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sz="2800" b="1" i="1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"Those who serve Him must support one another to go forward… charity grows by being shared, and there are a thousand blessings I would not dare mention, were it not for my great experience of how much this matters."</a:t>
            </a:r>
            <a:r>
              <a:rPr lang="en-US" sz="2800" b="1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— V 7, 22</a:t>
            </a:r>
            <a:endParaRPr lang="en-US" sz="4400" b="1" dirty="0"/>
          </a:p>
        </p:txBody>
      </p:sp>
      <p:sp>
        <p:nvSpPr>
          <p:cNvPr id="17" name="Text 14"/>
          <p:cNvSpPr/>
          <p:nvPr/>
        </p:nvSpPr>
        <p:spPr>
          <a:xfrm>
            <a:off x="15240000" y="8826500"/>
            <a:ext cx="50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13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406400"/>
          </a:xfrm>
          <a:prstGeom prst="rect">
            <a:avLst/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 EL CARISMA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 VIDA EN CRISTO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 ORACIÓN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solidFill>
            <a:srgbClr val="F5F0E8">
              <a:alpha val="1451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04 COMUNIDAD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05 RECREACIÓN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06 AMOR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62000" y="609600"/>
            <a:ext cx="1397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2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Los Valores de la Comunidad Teresiana / </a:t>
            </a:r>
            <a:r>
              <a:rPr lang="en-US" sz="32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Values of Teresian Community</a:t>
            </a:r>
            <a:endParaRPr lang="en-US" sz="3200" dirty="0"/>
          </a:p>
        </p:txBody>
      </p:sp>
      <p:sp>
        <p:nvSpPr>
          <p:cNvPr id="11" name="Shape 9"/>
          <p:cNvSpPr/>
          <p:nvPr/>
        </p:nvSpPr>
        <p:spPr>
          <a:xfrm>
            <a:off x="762000" y="1117600"/>
            <a:ext cx="762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Shape 10"/>
          <p:cNvSpPr/>
          <p:nvPr/>
        </p:nvSpPr>
        <p:spPr>
          <a:xfrm>
            <a:off x="762000" y="1371600"/>
            <a:ext cx="4699000" cy="3302000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952500" y="1498600"/>
            <a:ext cx="4318000" cy="304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40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✿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32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Número reducido a trece</a:t>
            </a:r>
            <a:endParaRPr lang="en-US" sz="3600" dirty="0"/>
          </a:p>
          <a:p>
            <a:pPr>
              <a:lnSpc>
                <a:spcPct val="145000"/>
              </a:lnSpc>
            </a:pP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Limited to thirteen</a:t>
            </a:r>
            <a:endParaRPr lang="en-US" sz="3600" dirty="0"/>
          </a:p>
        </p:txBody>
      </p:sp>
      <p:sp>
        <p:nvSpPr>
          <p:cNvPr id="14" name="Shape 12"/>
          <p:cNvSpPr/>
          <p:nvPr/>
        </p:nvSpPr>
        <p:spPr>
          <a:xfrm>
            <a:off x="5778500" y="1371600"/>
            <a:ext cx="4699000" cy="3302000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5" name="Text 13"/>
          <p:cNvSpPr/>
          <p:nvPr/>
        </p:nvSpPr>
        <p:spPr>
          <a:xfrm>
            <a:off x="5969000" y="1498600"/>
            <a:ext cx="4318000" cy="304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36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✿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8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Ruptura con distinciones de clase</a:t>
            </a:r>
            <a:endParaRPr lang="en-US" sz="3200" dirty="0"/>
          </a:p>
          <a:p>
            <a:pPr>
              <a:lnSpc>
                <a:spcPct val="145000"/>
              </a:lnSpc>
            </a:pP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Breaking with class distinctions</a:t>
            </a:r>
            <a:endParaRPr lang="en-US" sz="3200" dirty="0"/>
          </a:p>
        </p:txBody>
      </p:sp>
      <p:sp>
        <p:nvSpPr>
          <p:cNvPr id="16" name="Shape 14"/>
          <p:cNvSpPr/>
          <p:nvPr/>
        </p:nvSpPr>
        <p:spPr>
          <a:xfrm>
            <a:off x="10795000" y="1371600"/>
            <a:ext cx="4699000" cy="3302000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5"/>
          <p:cNvSpPr/>
          <p:nvPr/>
        </p:nvSpPr>
        <p:spPr>
          <a:xfrm>
            <a:off x="10985500" y="1498600"/>
            <a:ext cx="4318000" cy="304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36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✿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8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Comunidad como don y responsabilidad</a:t>
            </a:r>
            <a:endParaRPr lang="en-US" sz="3200" dirty="0"/>
          </a:p>
          <a:p>
            <a:pPr>
              <a:lnSpc>
                <a:spcPct val="145000"/>
              </a:lnSpc>
            </a:pP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Community as gift and responsibility</a:t>
            </a:r>
            <a:endParaRPr lang="en-US" sz="3200" dirty="0"/>
          </a:p>
        </p:txBody>
      </p:sp>
      <p:sp>
        <p:nvSpPr>
          <p:cNvPr id="19" name="Shape 17"/>
          <p:cNvSpPr/>
          <p:nvPr/>
        </p:nvSpPr>
        <p:spPr>
          <a:xfrm>
            <a:off x="952500" y="4864100"/>
            <a:ext cx="14541500" cy="2120900"/>
          </a:xfrm>
          <a:prstGeom prst="roundRect">
            <a:avLst>
              <a:gd name="adj" fmla="val 5000"/>
            </a:avLst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1" name="Shape 19"/>
          <p:cNvSpPr/>
          <p:nvPr/>
        </p:nvSpPr>
        <p:spPr>
          <a:xfrm>
            <a:off x="762000" y="7048500"/>
            <a:ext cx="14732000" cy="38100"/>
          </a:xfrm>
          <a:prstGeom prst="rect">
            <a:avLst/>
          </a:prstGeom>
          <a:solidFill>
            <a:srgbClr val="B8860B">
              <a:alpha val="4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2" name="Text 20"/>
          <p:cNvSpPr/>
          <p:nvPr/>
        </p:nvSpPr>
        <p:spPr>
          <a:xfrm>
            <a:off x="762000" y="7250248"/>
            <a:ext cx="14732000" cy="1752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2000" dirty="0"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"Y creedme que no está el negocio en tener hábito de religión o no, sino en procurar ejercitar las virtudes y rendir nuestra voluntad a la de Dios en todo…" (3 M 2, 6)</a:t>
            </a:r>
            <a:endParaRPr lang="en-US" sz="4800" dirty="0"/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sz="2400" i="1" dirty="0"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"And believe me, the matter is not in having a religious habit or not, but in trying to exercise the virtues and surrender our will to God's in everything…" (3 I 2, 6)</a:t>
            </a:r>
            <a:endParaRPr lang="en-US" sz="3600" dirty="0"/>
          </a:p>
        </p:txBody>
      </p:sp>
      <p:sp>
        <p:nvSpPr>
          <p:cNvPr id="23" name="Text 21"/>
          <p:cNvSpPr/>
          <p:nvPr/>
        </p:nvSpPr>
        <p:spPr>
          <a:xfrm>
            <a:off x="15240000" y="8826500"/>
            <a:ext cx="50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14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280160" y="4889500"/>
            <a:ext cx="13959840" cy="1943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Aquí</a:t>
            </a:r>
            <a:r>
              <a:rPr lang="en-US" sz="2000" dirty="0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se vive la </a:t>
            </a:r>
            <a:r>
              <a:rPr lang="en-US" sz="2000" b="1" dirty="0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dimensión horizontal del mandamiento del amor</a:t>
            </a:r>
            <a:r>
              <a:rPr lang="en-US" sz="2000" dirty="0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mutuo</a:t>
            </a:r>
            <a:r>
              <a:rPr lang="en-US" sz="2000" dirty="0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conocimiento</a:t>
            </a:r>
            <a:r>
              <a:rPr lang="en-US" sz="2000" dirty="0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000" dirty="0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Los grandes males de la vida religiosa acontecen cuando la comunidad comienza a </a:t>
            </a:r>
            <a:r>
              <a:rPr lang="en-US" sz="2000" dirty="0" err="1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desmoronarse</a:t>
            </a:r>
            <a:endParaRPr lang="en-US" sz="32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000" b="1" i="1" dirty="0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Direct contact with others</a:t>
            </a:r>
            <a:r>
              <a:rPr lang="en-US" sz="2000" i="1" dirty="0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as occasion for mutual knowledge: </a:t>
            </a:r>
            <a:r>
              <a:rPr lang="en-US" sz="2000" b="1" i="1" dirty="0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horizontal dimension of the commandment of love</a:t>
            </a:r>
            <a:r>
              <a:rPr lang="en-US" sz="2000" i="1" dirty="0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000" i="1" dirty="0">
                <a:solidFill>
                  <a:schemeClr val="bg1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She clearly intuits that the great evils of religious life occur when community begins to crumble.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occb7edbwy2ca/mnt/agents/output/oracion_recreacion/images/10_The_Renovation_of_the_Chapel_of_a.png"/>
          <p:cNvPicPr>
            <a:picLocks noChangeAspect="1"/>
          </p:cNvPicPr>
          <p:nvPr/>
        </p:nvPicPr>
        <p:blipFill>
          <a:blip r:embed="rId3"/>
          <a:srcRect t="2643" b="2643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3D2B24">
                  <a:alpha val="90000"/>
                </a:srgbClr>
              </a:gs>
              <a:gs pos="55000">
                <a:srgbClr val="3D2B24">
                  <a:alpha val="80000"/>
                </a:srgbClr>
              </a:gs>
              <a:gs pos="100000">
                <a:srgbClr val="3D2B24">
                  <a:alpha val="50000"/>
                </a:srgbClr>
              </a:gs>
            </a:gsLst>
            <a:lin ang="0" scaled="1"/>
          </a:gra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1016000" y="2286000"/>
            <a:ext cx="254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7200" dirty="0">
                <a:solidFill>
                  <a:srgbClr val="B8860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05</a:t>
            </a:r>
            <a:endParaRPr lang="en-US" sz="7200" dirty="0"/>
          </a:p>
        </p:txBody>
      </p:sp>
      <p:sp>
        <p:nvSpPr>
          <p:cNvPr id="5" name="Shape 2"/>
          <p:cNvSpPr/>
          <p:nvPr/>
        </p:nvSpPr>
        <p:spPr>
          <a:xfrm>
            <a:off x="1016000" y="3556000"/>
            <a:ext cx="1270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1016000" y="3810000"/>
            <a:ext cx="1143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4800" dirty="0">
                <a:solidFill>
                  <a:srgbClr val="F5F0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Oración — Comunidad — Recreación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1016000" y="4508500"/>
            <a:ext cx="1143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3200" i="1" dirty="0">
                <a:solidFill>
                  <a:srgbClr val="F5F0E8">
                    <a:alpha val="66667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Prayer — Community — </a:t>
            </a:r>
            <a:r>
              <a:rPr lang="en-US" sz="3600" i="1" dirty="0">
                <a:solidFill>
                  <a:srgbClr val="F5F0E8">
                    <a:alpha val="66667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Recreation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1016000" y="5886269"/>
            <a:ext cx="82550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5F0E8">
                    <a:alpha val="73333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 comunión con la voluntad de Dios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i="1" dirty="0">
                <a:solidFill>
                  <a:srgbClr val="F5F0E8">
                    <a:alpha val="73333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 communion with God's will</a:t>
            </a:r>
            <a:endParaRPr lang="en-US" sz="2400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406400"/>
          </a:xfrm>
          <a:prstGeom prst="rect">
            <a:avLst/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 EL CARISMA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 VIDA EN CRISTO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 ORACIÓN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04 COMUNIDAD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solidFill>
            <a:srgbClr val="F5F0E8">
              <a:alpha val="1451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05 RECREACIÓN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06 AMOR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62000" y="609600"/>
            <a:ext cx="1397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La Recreación: Una Innovación / </a:t>
            </a:r>
            <a:r>
              <a:rPr lang="en-US" sz="36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Recreation: A Teresian Innovation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762000" y="1117600"/>
            <a:ext cx="762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762000" y="1371600"/>
            <a:ext cx="147320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Entre las órdenes monásticas, el silencio era prácticamente la norma absoluta.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NO existía la recreación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tal como la </a:t>
            </a:r>
            <a:r>
              <a:rPr lang="en-US" sz="20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introdujo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Teresa</a:t>
            </a:r>
          </a:p>
          <a:p>
            <a:pPr>
              <a:lnSpc>
                <a:spcPct val="150000"/>
              </a:lnSpc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Among monastic orders, silence was practically the absolute norm.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Recreation did NOT exist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as Teresa introduced it. </a:t>
            </a:r>
            <a:endParaRPr lang="en-US" sz="3200" dirty="0"/>
          </a:p>
        </p:txBody>
      </p:sp>
      <p:sp>
        <p:nvSpPr>
          <p:cNvPr id="13" name="Shape 11"/>
          <p:cNvSpPr/>
          <p:nvPr/>
        </p:nvSpPr>
        <p:spPr>
          <a:xfrm>
            <a:off x="762000" y="2285999"/>
            <a:ext cx="7112000" cy="2886891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952500" y="2412999"/>
            <a:ext cx="6731000" cy="2629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36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1</a:t>
            </a:r>
            <a:r>
              <a:rPr lang="en-US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8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Primer tiempo: tras la comida del mediodía</a:t>
            </a:r>
            <a:endParaRPr lang="en-US" sz="3200" dirty="0"/>
          </a:p>
          <a:p>
            <a:pPr>
              <a:lnSpc>
                <a:spcPct val="145000"/>
              </a:lnSpc>
            </a:pPr>
            <a:r>
              <a:rPr lang="en-US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First time: after the midday meal</a:t>
            </a:r>
            <a:endParaRPr lang="en-US" sz="3200" dirty="0"/>
          </a:p>
          <a:p>
            <a:pPr>
              <a:lnSpc>
                <a:spcPct val="145000"/>
              </a:lnSpc>
              <a:spcBef>
                <a:spcPts val="600"/>
              </a:spcBef>
            </a:pPr>
            <a:r>
              <a:rPr lang="en-US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"Salidas de comer, podrá la madre Priora dispensar que todas juntas puedan hablar en lo que más gusto les diere…" (</a:t>
            </a:r>
            <a:r>
              <a:rPr lang="en-US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Const.</a:t>
            </a:r>
            <a:r>
              <a:rPr lang="en-US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9, 6)</a:t>
            </a:r>
            <a:endParaRPr lang="en-US" sz="3200" dirty="0"/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"After eating, the mother Prioress may dispense that all together may speak of what most pleases them…" (Const. 9, 6)</a:t>
            </a:r>
            <a:endParaRPr lang="en-US" sz="3200" dirty="0"/>
          </a:p>
        </p:txBody>
      </p:sp>
      <p:sp>
        <p:nvSpPr>
          <p:cNvPr id="15" name="Shape 13"/>
          <p:cNvSpPr/>
          <p:nvPr/>
        </p:nvSpPr>
        <p:spPr>
          <a:xfrm>
            <a:off x="762000" y="5499463"/>
            <a:ext cx="7112000" cy="3177904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952500" y="5717902"/>
            <a:ext cx="6731000" cy="28164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32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2</a:t>
            </a:r>
            <a:r>
              <a:rPr lang="en-US" sz="16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Segundo tiempo: </a:t>
            </a:r>
            <a:r>
              <a:rPr lang="en-US" sz="24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tras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Completas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y </a:t>
            </a:r>
            <a:r>
              <a:rPr lang="en-US" sz="24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oración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tarde</a:t>
            </a:r>
            <a:endParaRPr lang="en-US" sz="2800" dirty="0"/>
          </a:p>
          <a:p>
            <a:pPr>
              <a:lnSpc>
                <a:spcPct val="145000"/>
              </a:lnSpc>
            </a:pPr>
            <a:r>
              <a:rPr lang="en-US" sz="16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Second time: after Compline and evening prayer</a:t>
            </a:r>
            <a:endParaRPr lang="en-US" sz="2800" dirty="0"/>
          </a:p>
          <a:p>
            <a:pPr>
              <a:lnSpc>
                <a:spcPct val="145000"/>
              </a:lnSpc>
              <a:spcBef>
                <a:spcPts val="600"/>
              </a:spcBef>
            </a:pPr>
            <a:r>
              <a:rPr lang="en-US" sz="16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"Después de completas y oración… pueda dispensar la madre que hablen juntas las hermanas… y el tiempo sea como le pareciere a la madre Priora" (</a:t>
            </a:r>
            <a:r>
              <a:rPr lang="en-US" sz="16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Const.</a:t>
            </a:r>
            <a:r>
              <a:rPr lang="en-US" sz="16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9, 8)</a:t>
            </a:r>
            <a:endParaRPr lang="en-US" sz="2800" dirty="0"/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"After compline and prayer… the mother may dispense that the sisters speak together… and the time be as the mother Priorese sees fit" (Const. 9, 8)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8382000" y="2476500"/>
            <a:ext cx="7112000" cy="635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Etimología: re-crear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/ </a:t>
            </a: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Etymology: re-create</a:t>
            </a:r>
            <a:endParaRPr lang="en-US" sz="4000" dirty="0"/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Lo que le da un carácter profundamente continuado con lo que implica el camino de la oración y los consejos evangélicos. La recreación es 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re-creación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: un espacio donde cada hermana es portadora de una gracia que puede "recrear" a las demás.</a:t>
            </a:r>
            <a:endParaRPr lang="en-US" sz="4000" dirty="0"/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This gives it a character deeply continuous with what the path of prayer and the evangelical counsels imply. Recreation is </a:t>
            </a: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re-creation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: a space where each sister carries a grace that can "recreate" the others.</a:t>
            </a:r>
            <a:endParaRPr lang="en-US" sz="4000" dirty="0"/>
          </a:p>
        </p:txBody>
      </p:sp>
      <p:sp>
        <p:nvSpPr>
          <p:cNvPr id="20" name="Text 18"/>
          <p:cNvSpPr/>
          <p:nvPr/>
        </p:nvSpPr>
        <p:spPr>
          <a:xfrm>
            <a:off x="15240000" y="8826500"/>
            <a:ext cx="50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16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9" grpId="0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406400"/>
          </a:xfrm>
          <a:prstGeom prst="rect">
            <a:avLst/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 EL CARISMA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 VIDA EN CRISTO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 ORACIÓN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04 COMUNIDAD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solidFill>
            <a:srgbClr val="F5F0E8">
              <a:alpha val="1451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05 RECREACIÓN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06 AMOR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62000" y="609600"/>
            <a:ext cx="1397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Recreación como Espacio de Amor / </a:t>
            </a:r>
            <a:r>
              <a:rPr lang="en-US" sz="36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Recreation as Space of Love and Service</a:t>
            </a:r>
            <a:endParaRPr lang="en-US" sz="4000" dirty="0"/>
          </a:p>
        </p:txBody>
      </p:sp>
      <p:sp>
        <p:nvSpPr>
          <p:cNvPr id="11" name="Shape 9"/>
          <p:cNvSpPr/>
          <p:nvPr/>
        </p:nvSpPr>
        <p:spPr>
          <a:xfrm>
            <a:off x="762000" y="1117600"/>
            <a:ext cx="762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762000" y="1371600"/>
            <a:ext cx="7366000" cy="7531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- </a:t>
            </a:r>
            <a:r>
              <a:rPr lang="en-US" sz="24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intercambio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carismático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, donde cada hermana es portadora de una </a:t>
            </a:r>
            <a:r>
              <a:rPr lang="en-US" sz="24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gracia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Const.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IX, 7)</a:t>
            </a:r>
            <a:endParaRPr lang="en-US" sz="3200" dirty="0"/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Es el espacio de la 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autenticidad de la oración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y del testimonio, </a:t>
            </a:r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sz="24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Expresión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máxima de la consagración. </a:t>
            </a:r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Es ejercicio del amor al </a:t>
            </a:r>
            <a:r>
              <a:rPr lang="en-US" sz="24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prójimo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Principal apostolado inseparable de la </a:t>
            </a:r>
            <a:r>
              <a:rPr lang="en-US" sz="24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oración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</a:t>
            </a:r>
          </a:p>
          <a:p>
            <a:pPr>
              <a:lnSpc>
                <a:spcPct val="140000"/>
              </a:lnSpc>
              <a:spcBef>
                <a:spcPts val="600"/>
              </a:spcBef>
            </a:pPr>
            <a:endParaRPr lang="en-US" sz="3200" dirty="0"/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charismatic exchange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(Const. IX, 7): </a:t>
            </a:r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It is the space of </a:t>
            </a: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authenticity of prayer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and witness, </a:t>
            </a:r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maximum expression of consecration.</a:t>
            </a:r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</a:rPr>
              <a:t>Exercise of love to and apostolical</a:t>
            </a:r>
            <a:endParaRPr lang="en-US" sz="3200" dirty="0"/>
          </a:p>
        </p:txBody>
      </p:sp>
      <p:sp>
        <p:nvSpPr>
          <p:cNvPr id="15" name="Shape 13"/>
          <p:cNvSpPr/>
          <p:nvPr/>
        </p:nvSpPr>
        <p:spPr>
          <a:xfrm>
            <a:off x="7498080" y="1371600"/>
            <a:ext cx="8503920" cy="7531100"/>
          </a:xfrm>
          <a:prstGeom prst="roundRect">
            <a:avLst>
              <a:gd name="adj" fmla="val 5000"/>
            </a:avLst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7937500" y="1587500"/>
            <a:ext cx="7810500" cy="7086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2000" b="1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 verdadera unión con la voluntad de Dios</a:t>
            </a:r>
            <a:endParaRPr lang="en-US" sz="2800" dirty="0"/>
          </a:p>
          <a:p>
            <a:pPr>
              <a:lnSpc>
                <a:spcPct val="145000"/>
              </a:lnSpc>
            </a:pPr>
            <a:r>
              <a:rPr lang="en-US" sz="2000" b="1" i="1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True union with God's will</a:t>
            </a:r>
            <a:endParaRPr lang="en-US" sz="2800" dirty="0"/>
          </a:p>
          <a:p>
            <a:pPr>
              <a:lnSpc>
                <a:spcPct val="145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"Si entendiésedes lo que nos importa esta virtud [amor del prójimo], no trairiades otro estudio… obras quiere el Señor… Esta es la verdadera unión con su voluntad." (5</a:t>
            </a:r>
            <a:r>
              <a:rPr lang="en-US" sz="2000" i="1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</a:t>
            </a:r>
            <a:r>
              <a:rPr lang="en-US" sz="2000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3, 9-11)</a:t>
            </a:r>
            <a:endParaRPr lang="en-US" sz="2800" dirty="0"/>
          </a:p>
          <a:p>
            <a:pPr>
              <a:lnSpc>
                <a:spcPct val="145000"/>
              </a:lnSpc>
              <a:spcBef>
                <a:spcPts val="800"/>
              </a:spcBef>
            </a:pPr>
            <a:r>
              <a:rPr lang="en-US" sz="2000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"Cuando os vierdes faltas en esto [amor del prójimo], aunque tengáis devoción y regalos… creédme, que no habéis llegado a unión." (5</a:t>
            </a:r>
            <a:r>
              <a:rPr lang="en-US" sz="2000" i="1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</a:t>
            </a:r>
            <a:r>
              <a:rPr lang="en-US" sz="2000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3)</a:t>
            </a:r>
            <a:endParaRPr lang="en-US" sz="2800" dirty="0"/>
          </a:p>
          <a:p>
            <a:pPr>
              <a:lnSpc>
                <a:spcPct val="145000"/>
              </a:lnSpc>
              <a:spcBef>
                <a:spcPts val="800"/>
              </a:spcBef>
            </a:pPr>
            <a:r>
              <a:rPr lang="en-US" sz="2000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Para Teresa la unión verdadera con la voluntad de Dios es </a:t>
            </a:r>
            <a:r>
              <a:rPr lang="en-US" sz="2000" b="1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disposición al servicio, práctica del amor al prójimo</a:t>
            </a:r>
            <a:r>
              <a:rPr lang="en-US" sz="2000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(5M 3, 7-8).</a:t>
            </a:r>
            <a:endParaRPr lang="en-US" sz="2800" dirty="0"/>
          </a:p>
          <a:p>
            <a:pPr>
              <a:lnSpc>
                <a:spcPct val="145000"/>
              </a:lnSpc>
              <a:spcBef>
                <a:spcPts val="800"/>
              </a:spcBef>
            </a:pPr>
            <a:r>
              <a:rPr lang="en-US" sz="2000" i="1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"If you understood how much this virtue [love of neighbor] matters to us, you would have no other study… works the Lord wants… This is the true union with His will." (5I 3, 9-11)</a:t>
            </a:r>
            <a:endParaRPr lang="en-US" sz="2800" dirty="0"/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sz="2000" i="1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"When you see yourselves failing in this [love of neighbor], even if you have devotion and consolations… believe me, you have not reached union." (5I 3)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15240000" y="8826500"/>
            <a:ext cx="50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17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406400"/>
          </a:xfrm>
          <a:prstGeom prst="rect">
            <a:avLst/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 EL CARISMA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 VIDA EN CRISTO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 ORACIÓN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04 COMUNIDAD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solidFill>
            <a:srgbClr val="F5F0E8">
              <a:alpha val="1451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05 RECREACIÓN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06 AMOR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62000" y="609600"/>
            <a:ext cx="1397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Oración = Personas Conversables / </a:t>
            </a:r>
            <a:r>
              <a:rPr lang="en-US" sz="40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Prayer = Approachable Persons</a:t>
            </a:r>
            <a:endParaRPr lang="en-US" sz="4400" dirty="0"/>
          </a:p>
        </p:txBody>
      </p:sp>
      <p:sp>
        <p:nvSpPr>
          <p:cNvPr id="11" name="Shape 9"/>
          <p:cNvSpPr/>
          <p:nvPr/>
        </p:nvSpPr>
        <p:spPr>
          <a:xfrm>
            <a:off x="762000" y="1117600"/>
            <a:ext cx="762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761999" y="1371600"/>
            <a:ext cx="14731999" cy="292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personas </a:t>
            </a:r>
            <a:r>
              <a:rPr lang="en-US" sz="24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más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conversables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: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"mientras más santas, más conversables con sus hermanas… Que es lo mucho que hemos de procurar: ser afables y agradar y contentar… en especial a nuestras hermanas"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41, 7)</a:t>
            </a:r>
            <a:endParaRPr lang="en-US" sz="2400" i="1" dirty="0">
              <a:solidFill>
                <a:srgbClr val="2C2420"/>
              </a:solidFill>
              <a:latin typeface="QuattrocentoSans" pitchFamily="34" charset="0"/>
              <a:ea typeface="QuattrocentoSans" pitchFamily="34" charset="-122"/>
              <a:cs typeface="QuattrocentoSans" pitchFamily="34" charset="-12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more conversable persons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"the holier they are, the more conversable with their sisters… This is what we must greatly strive for: to be affable and to please and satisfy… especially our sisters" (W 41, 7)</a:t>
            </a:r>
            <a:endParaRPr lang="en-US" sz="2800" dirty="0"/>
          </a:p>
        </p:txBody>
      </p:sp>
      <p:sp>
        <p:nvSpPr>
          <p:cNvPr id="14" name="Shape 11"/>
          <p:cNvSpPr/>
          <p:nvPr/>
        </p:nvSpPr>
        <p:spPr>
          <a:xfrm>
            <a:off x="762000" y="4719323"/>
            <a:ext cx="14732000" cy="4089400"/>
          </a:xfrm>
          <a:prstGeom prst="roundRect">
            <a:avLst>
              <a:gd name="adj" fmla="val 4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5" name="Text 12"/>
          <p:cNvSpPr/>
          <p:nvPr/>
        </p:nvSpPr>
        <p:spPr>
          <a:xfrm>
            <a:off x="1016000" y="4767944"/>
            <a:ext cx="14224000" cy="38045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5000"/>
              </a:lnSpc>
            </a:pPr>
            <a:r>
              <a:rPr lang="en-US" sz="20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La recreación abre espacios reales y concretos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donde la oración se hace vida verdadera /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Recreation opens real and concrete spaces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where prayer becomes true life</a:t>
            </a:r>
            <a:endParaRPr lang="en-US" sz="3200" dirty="0"/>
          </a:p>
          <a:p>
            <a:pPr>
              <a:lnSpc>
                <a:spcPct val="135000"/>
              </a:lnSpc>
              <a:spcBef>
                <a:spcPts val="400"/>
              </a:spcBef>
            </a:pPr>
            <a:r>
              <a:rPr lang="en-US" sz="20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Ocasión privilegiada para conocerse: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conocimiento necesario para enmendarse (V 16, 7) y sostén recíproco para perseverar (V 7, 22) /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Privileged occasion for self-knowledge: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necessary for self-correction (Life 16, 7) and mutual support to persevere (Life 7, 22)</a:t>
            </a:r>
            <a:endParaRPr lang="en-US" sz="3200" dirty="0"/>
          </a:p>
          <a:p>
            <a:pPr>
              <a:lnSpc>
                <a:spcPct val="135000"/>
              </a:lnSpc>
              <a:spcBef>
                <a:spcPts val="400"/>
              </a:spcBef>
            </a:pPr>
            <a:r>
              <a:rPr lang="en-US" sz="20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"Para entender allí las faltas de las hermanas y tomar un poco de alivio para llevar el rigor de la Regla"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(F 13, 5) /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"To understand the faults of the sisters there and take some relief to bear the rigor of the Rule"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(F 13, 5)</a:t>
            </a:r>
            <a:endParaRPr lang="en-US" sz="3200" dirty="0"/>
          </a:p>
          <a:p>
            <a:pPr>
              <a:lnSpc>
                <a:spcPct val="135000"/>
              </a:lnSpc>
              <a:spcBef>
                <a:spcPts val="400"/>
              </a:spcBef>
            </a:pPr>
            <a:r>
              <a:rPr lang="en-US" sz="20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Conectar la vida con la oración,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profundizando en la luz recibida a través de las relaciones, creciendo en humildad y verdad /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Connecting life with prayer,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deepening in the light received through relationships, growing in humility and truth</a:t>
            </a:r>
            <a:endParaRPr lang="en-US" sz="3200" dirty="0"/>
          </a:p>
        </p:txBody>
      </p:sp>
      <p:sp>
        <p:nvSpPr>
          <p:cNvPr id="16" name="Shape 13"/>
          <p:cNvSpPr/>
          <p:nvPr/>
        </p:nvSpPr>
        <p:spPr>
          <a:xfrm>
            <a:off x="762000" y="6794500"/>
            <a:ext cx="50800" cy="17780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5"/>
          <p:cNvSpPr/>
          <p:nvPr/>
        </p:nvSpPr>
        <p:spPr>
          <a:xfrm>
            <a:off x="15240000" y="8826500"/>
            <a:ext cx="50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18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occb7edbwy2ca/mnt/agents/output/oracion_recreacion/images/7_St_Teresa_Of_Avila_Before_The_Cross.png"/>
          <p:cNvPicPr>
            <a:picLocks noChangeAspect="1"/>
          </p:cNvPicPr>
          <p:nvPr/>
        </p:nvPicPr>
        <p:blipFill>
          <a:blip r:embed="rId3"/>
          <a:srcRect t="27844" b="27844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3D2B24">
                  <a:alpha val="90000"/>
                </a:srgbClr>
              </a:gs>
              <a:gs pos="55000">
                <a:srgbClr val="3D2B24">
                  <a:alpha val="80000"/>
                </a:srgbClr>
              </a:gs>
              <a:gs pos="100000">
                <a:srgbClr val="3D2B24">
                  <a:alpha val="50000"/>
                </a:srgbClr>
              </a:gs>
            </a:gsLst>
            <a:lin ang="0" scaled="1"/>
          </a:gra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1016000" y="2286000"/>
            <a:ext cx="254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7200" dirty="0">
                <a:solidFill>
                  <a:srgbClr val="B8860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06</a:t>
            </a:r>
            <a:endParaRPr lang="en-US" sz="7200" dirty="0"/>
          </a:p>
        </p:txBody>
      </p:sp>
      <p:sp>
        <p:nvSpPr>
          <p:cNvPr id="5" name="Shape 2"/>
          <p:cNvSpPr/>
          <p:nvPr/>
        </p:nvSpPr>
        <p:spPr>
          <a:xfrm>
            <a:off x="1016000" y="3556000"/>
            <a:ext cx="1270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1016000" y="3810000"/>
            <a:ext cx="1143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3800" dirty="0">
                <a:solidFill>
                  <a:srgbClr val="F5F0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El Amor Da Valor a </a:t>
            </a:r>
            <a:r>
              <a:rPr lang="en-US" sz="3800" dirty="0" err="1">
                <a:solidFill>
                  <a:srgbClr val="F5F0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Todas</a:t>
            </a:r>
            <a:r>
              <a:rPr lang="en-US" sz="3800" dirty="0">
                <a:solidFill>
                  <a:srgbClr val="F5F0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 las </a:t>
            </a:r>
            <a:r>
              <a:rPr lang="en-US" sz="3800" dirty="0" err="1">
                <a:solidFill>
                  <a:srgbClr val="F5F0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cosas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1016000" y="4508500"/>
            <a:ext cx="1143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3600" i="1" dirty="0">
                <a:solidFill>
                  <a:srgbClr val="F5F0E8">
                    <a:alpha val="66667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Love Gives Value to All Things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1015999" y="5990772"/>
            <a:ext cx="12412617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5F0E8">
                    <a:alpha val="73333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Superación del dualismo acción-contemplación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3200" i="1" dirty="0">
                <a:solidFill>
                  <a:srgbClr val="F5F0E8">
                    <a:alpha val="73333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Overcoming the action-contemplation dualism</a:t>
            </a:r>
            <a:endParaRPr lang="en-US" sz="32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867716"/>
            <a:ext cx="508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Contenido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62000" y="1752600"/>
            <a:ext cx="508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600" i="1" dirty="0">
                <a:solidFill>
                  <a:srgbClr val="9C8B7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Contents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62000" y="2286000"/>
            <a:ext cx="1016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762000" y="2667000"/>
            <a:ext cx="6985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B8860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00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524000" y="2692400"/>
            <a:ext cx="6096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Introduction: El Carisma Teresiano</a:t>
            </a:r>
            <a:r>
              <a:rPr lang="en-US" sz="2400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/ </a:t>
            </a:r>
            <a:r>
              <a:rPr lang="en-US" sz="2400" i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Teresian Charism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62000" y="3302000"/>
            <a:ext cx="6985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B8860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524000" y="3327400"/>
            <a:ext cx="6096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Vida Religiosa Centrada en Cristo</a:t>
            </a:r>
            <a:r>
              <a:rPr lang="en-US" sz="2400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/ </a:t>
            </a:r>
            <a:r>
              <a:rPr lang="en-US" sz="2400" i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Christ-Centered Religious Life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762000" y="3937000"/>
            <a:ext cx="6985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B8860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524000" y="3962400"/>
            <a:ext cx="6096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 Oración: Trato de Amistad</a:t>
            </a:r>
            <a:r>
              <a:rPr lang="en-US" sz="2400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/ </a:t>
            </a:r>
            <a:r>
              <a:rPr lang="en-US" sz="2400" i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Prayer: A Conversation of Friendship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1583119" y="4671324"/>
            <a:ext cx="635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Comunidad Apostólica</a:t>
            </a:r>
            <a:r>
              <a:rPr lang="en-US" sz="2400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/ </a:t>
            </a:r>
            <a:r>
              <a:rPr lang="en-US" sz="2400" i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Apostolic Community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1583124" y="5292676"/>
            <a:ext cx="635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Oración-Comunidad-Recreación</a:t>
            </a:r>
            <a:r>
              <a:rPr lang="en-US" sz="2400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/ </a:t>
            </a:r>
            <a:r>
              <a:rPr lang="en-US" sz="2400" i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Prayer-Community-Recreation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1596770" y="5968619"/>
            <a:ext cx="635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 amor da valor a </a:t>
            </a:r>
            <a:r>
              <a:rPr lang="en-US" sz="2400" b="1" dirty="0" err="1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todas</a:t>
            </a:r>
            <a:r>
              <a:rPr lang="en-US" sz="2400" b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las </a:t>
            </a:r>
            <a:r>
              <a:rPr lang="en-US" sz="2400" b="1" dirty="0" err="1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cosas</a:t>
            </a:r>
            <a:r>
              <a:rPr lang="en-US" sz="2400" b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/ </a:t>
            </a:r>
            <a:r>
              <a:rPr lang="en-US" sz="2400" i="1" dirty="0">
                <a:solidFill>
                  <a:srgbClr val="2C242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Love gives value to all things</a:t>
            </a:r>
            <a:endParaRPr lang="en-US" sz="2800" i="1" dirty="0"/>
          </a:p>
        </p:txBody>
      </p:sp>
      <p:sp>
        <p:nvSpPr>
          <p:cNvPr id="17" name="Shape 15"/>
          <p:cNvSpPr/>
          <p:nvPr/>
        </p:nvSpPr>
        <p:spPr>
          <a:xfrm>
            <a:off x="762000" y="7491634"/>
            <a:ext cx="14732000" cy="12700"/>
          </a:xfrm>
          <a:prstGeom prst="rect">
            <a:avLst/>
          </a:prstGeom>
          <a:solidFill>
            <a:srgbClr val="9C8B7A">
              <a:alpha val="3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54686A6C-9143-CF20-6EBC-DC2795A0566B}"/>
              </a:ext>
            </a:extLst>
          </p:cNvPr>
          <p:cNvSpPr/>
          <p:nvPr/>
        </p:nvSpPr>
        <p:spPr>
          <a:xfrm>
            <a:off x="777920" y="4648963"/>
            <a:ext cx="6985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B8860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03</a:t>
            </a:r>
            <a:endParaRPr lang="en-US" sz="1600" dirty="0"/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DF507E03-5C78-5BB2-044F-B6A87D46E495}"/>
              </a:ext>
            </a:extLst>
          </p:cNvPr>
          <p:cNvSpPr/>
          <p:nvPr/>
        </p:nvSpPr>
        <p:spPr>
          <a:xfrm>
            <a:off x="805216" y="5276761"/>
            <a:ext cx="6985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B8860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04</a:t>
            </a:r>
            <a:endParaRPr lang="en-US" sz="1600" dirty="0"/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0CF78B60-9AEB-5A12-909F-28AE6E688C98}"/>
              </a:ext>
            </a:extLst>
          </p:cNvPr>
          <p:cNvSpPr/>
          <p:nvPr/>
        </p:nvSpPr>
        <p:spPr>
          <a:xfrm>
            <a:off x="832512" y="5959144"/>
            <a:ext cx="6985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B8860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05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406400"/>
          </a:xfrm>
          <a:prstGeom prst="rect">
            <a:avLst/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 EL CARISMA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 VIDA EN CRISTO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 ORACIÓN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04 COMUNIDAD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05 RECREACIÓN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solidFill>
            <a:srgbClr val="F5F0E8">
              <a:alpha val="1451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06 AMOR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62000" y="609600"/>
            <a:ext cx="1397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Solo Amor Da Valor a </a:t>
            </a:r>
            <a:r>
              <a:rPr lang="en-US" sz="4000" dirty="0" err="1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Todas</a:t>
            </a:r>
            <a:r>
              <a:rPr lang="en-US" sz="40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 las </a:t>
            </a:r>
            <a:r>
              <a:rPr lang="en-US" sz="4000" dirty="0" err="1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cosas</a:t>
            </a:r>
            <a:r>
              <a:rPr lang="en-US" sz="40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 / </a:t>
            </a:r>
            <a:r>
              <a:rPr lang="en-US" sz="40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Only Love Gives Value to All Things</a:t>
            </a:r>
            <a:endParaRPr lang="en-US" sz="4400" dirty="0"/>
          </a:p>
        </p:txBody>
      </p:sp>
      <p:sp>
        <p:nvSpPr>
          <p:cNvPr id="11" name="Shape 9"/>
          <p:cNvSpPr/>
          <p:nvPr/>
        </p:nvSpPr>
        <p:spPr>
          <a:xfrm>
            <a:off x="762000" y="1117600"/>
            <a:ext cx="762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762000" y="1371600"/>
            <a:ext cx="8382000" cy="355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-</a:t>
            </a:r>
            <a:r>
              <a:rPr lang="en-US" sz="20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binomio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0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acción-contemplación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: ¿son opuestos o complementarios?</a:t>
            </a:r>
            <a:endParaRPr lang="en-US" sz="2800" dirty="0"/>
          </a:p>
          <a:p>
            <a:pPr>
              <a:lnSpc>
                <a:spcPct val="145000"/>
              </a:lnSpc>
              <a:spcBef>
                <a:spcPts val="600"/>
              </a:spcBef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Teresa vivió esta lucha en su </a:t>
            </a:r>
            <a:r>
              <a:rPr lang="en-US" sz="20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propio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interior: "servir a Dios", "salvar almas" (C 3, 7)</a:t>
            </a:r>
            <a:endParaRPr lang="en-US" sz="2800" dirty="0"/>
          </a:p>
          <a:p>
            <a:pPr>
              <a:lnSpc>
                <a:spcPct val="145000"/>
              </a:lnSpc>
              <a:spcBef>
                <a:spcPts val="600"/>
              </a:spcBef>
            </a:pPr>
            <a:endParaRPr lang="en-US" sz="2000" i="1" dirty="0">
              <a:solidFill>
                <a:srgbClr val="2C2420"/>
              </a:solidFill>
              <a:latin typeface="QuattrocentoSans" pitchFamily="34" charset="0"/>
              <a:ea typeface="QuattrocentoSans" pitchFamily="34" charset="-122"/>
              <a:cs typeface="QuattrocentoSans" pitchFamily="34" charset="-120"/>
            </a:endParaRPr>
          </a:p>
          <a:p>
            <a:pPr>
              <a:lnSpc>
                <a:spcPct val="145000"/>
              </a:lnSpc>
              <a:spcBef>
                <a:spcPts val="600"/>
              </a:spcBef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-the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action-contemplation binomial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: are they opposites or complementary? </a:t>
            </a:r>
          </a:p>
          <a:p>
            <a:pPr>
              <a:lnSpc>
                <a:spcPct val="145000"/>
              </a:lnSpc>
              <a:spcBef>
                <a:spcPts val="600"/>
              </a:spcBef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Teresa lived this struggle interiorly "serve God," "save souls." (W 3, 7).</a:t>
            </a:r>
            <a:endParaRPr lang="en-US" sz="2800" dirty="0"/>
          </a:p>
        </p:txBody>
      </p:sp>
      <p:pic>
        <p:nvPicPr>
          <p:cNvPr id="13" name="Image 0" descr="https://kimi-img.moonshot.cn/pub/slides/okc/occb7edbwy2ca/mnt/agents/output/oracion_recreacion/images/1_St_Teresa_of_Avila_Painting_by_Francois.png"/>
          <p:cNvPicPr>
            <a:picLocks noChangeAspect="1"/>
          </p:cNvPicPr>
          <p:nvPr/>
        </p:nvPicPr>
        <p:blipFill>
          <a:blip r:embed="rId3"/>
          <a:srcRect t="26000" b="26000"/>
          <a:stretch/>
        </p:blipFill>
        <p:spPr>
          <a:xfrm>
            <a:off x="9652000" y="1371600"/>
            <a:ext cx="5842000" cy="3429000"/>
          </a:xfrm>
          <a:prstGeom prst="roundRect">
            <a:avLst>
              <a:gd name="adj" fmla="val 6000"/>
            </a:avLst>
          </a:prstGeom>
        </p:spPr>
      </p:pic>
      <p:sp>
        <p:nvSpPr>
          <p:cNvPr id="14" name="Shape 11"/>
          <p:cNvSpPr/>
          <p:nvPr/>
        </p:nvSpPr>
        <p:spPr>
          <a:xfrm>
            <a:off x="571500" y="4800600"/>
            <a:ext cx="15176500" cy="3886200"/>
          </a:xfrm>
          <a:prstGeom prst="roundRect">
            <a:avLst>
              <a:gd name="adj" fmla="val 4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 sz="2000"/>
          </a:p>
        </p:txBody>
      </p:sp>
      <p:sp>
        <p:nvSpPr>
          <p:cNvPr id="15" name="Shape 12"/>
          <p:cNvSpPr/>
          <p:nvPr/>
        </p:nvSpPr>
        <p:spPr>
          <a:xfrm>
            <a:off x="1016000" y="5270500"/>
            <a:ext cx="50800" cy="12700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3"/>
          <p:cNvSpPr/>
          <p:nvPr/>
        </p:nvSpPr>
        <p:spPr>
          <a:xfrm>
            <a:off x="1270000" y="5207000"/>
            <a:ext cx="13970000" cy="336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6B3A2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En la Exclamación 5, Teresa se pone a defender a Marta ante Jesús, llegando a una conclusión clarificadora: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800" dirty="0">
                <a:solidFill>
                  <a:srgbClr val="6B3A2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</a:t>
            </a:r>
            <a:r>
              <a:rPr lang="en-US" sz="2800" b="1" dirty="0">
                <a:solidFill>
                  <a:srgbClr val="6B3A2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solo amor es el que da valor a todas las cosas; y que sea tan grande que ninguna le estorbe a amar, es lo más necesario</a:t>
            </a:r>
            <a:r>
              <a:rPr lang="en-US" sz="2800" dirty="0">
                <a:solidFill>
                  <a:srgbClr val="6B3A2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 (Excl. 5, 2)</a:t>
            </a:r>
            <a:endParaRPr lang="en-US" sz="3200" dirty="0"/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en-US" sz="2800" i="1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</a:t>
            </a:r>
            <a:r>
              <a:rPr lang="en-US" sz="2800" b="1" i="1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only love is what gives value to all things; and may it be so great that nothing hinders loving, is what is most necessary</a:t>
            </a:r>
            <a:r>
              <a:rPr lang="en-US" sz="2800" i="1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 (Excl. 5, 2)</a:t>
            </a:r>
            <a:endParaRPr lang="en-US" sz="4000" dirty="0"/>
          </a:p>
        </p:txBody>
      </p:sp>
      <p:sp>
        <p:nvSpPr>
          <p:cNvPr id="18" name="Text 15"/>
          <p:cNvSpPr/>
          <p:nvPr/>
        </p:nvSpPr>
        <p:spPr>
          <a:xfrm>
            <a:off x="15240000" y="8826500"/>
            <a:ext cx="50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20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406400"/>
          </a:xfrm>
          <a:prstGeom prst="rect">
            <a:avLst/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 EL CARISMA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 VIDA EN CRISTO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 ORACIÓN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04 COMUNIDAD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05 RECREACIÓN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solidFill>
            <a:srgbClr val="F5F0E8">
              <a:alpha val="1451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06 AMOR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62000" y="609600"/>
            <a:ext cx="1397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Marta y María Andan Juntas / </a:t>
            </a:r>
            <a:r>
              <a:rPr lang="en-US" sz="40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Martha and Mary Walk Together</a:t>
            </a:r>
            <a:endParaRPr lang="en-US" sz="4000" dirty="0"/>
          </a:p>
        </p:txBody>
      </p:sp>
      <p:sp>
        <p:nvSpPr>
          <p:cNvPr id="11" name="Shape 9"/>
          <p:cNvSpPr/>
          <p:nvPr/>
        </p:nvSpPr>
        <p:spPr>
          <a:xfrm>
            <a:off x="762000" y="1117600"/>
            <a:ext cx="762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762000" y="1371600"/>
            <a:ext cx="14732000" cy="279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Teresa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supera la dicotomía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en pro de una armonización de la vida, en la que la recreación y la oración son modos diferentes y complementarios de vivir lo esencial: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el amor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</a:t>
            </a:r>
            <a:endParaRPr lang="en-US" sz="2800" dirty="0"/>
          </a:p>
          <a:p>
            <a:pPr>
              <a:lnSpc>
                <a:spcPct val="145000"/>
              </a:lnSpc>
              <a:spcBef>
                <a:spcPts val="600"/>
              </a:spcBef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"…entended que, si es en la cocina, entre los pucheros anda el Señor ayudándoos en lo interior y exterior" (F 5, 8)</a:t>
            </a:r>
            <a:endParaRPr lang="en-US" sz="2800" dirty="0"/>
          </a:p>
          <a:p>
            <a:pPr>
              <a:lnSpc>
                <a:spcPct val="145000"/>
              </a:lnSpc>
              <a:spcBef>
                <a:spcPts val="600"/>
              </a:spcBef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Teresa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overcomes the dichotomy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in favor of a harmonization of life, in which recreation and prayer are different and complementary modes of living what is essential: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love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 "…understand that, if it is in the kitchen, among the pots the Lord goes helping you inwardly and outwardly" (F 5, 8)</a:t>
            </a:r>
            <a:endParaRPr lang="en-US" sz="2800" dirty="0"/>
          </a:p>
        </p:txBody>
      </p:sp>
      <p:sp>
        <p:nvSpPr>
          <p:cNvPr id="14" name="Shape 11"/>
          <p:cNvSpPr/>
          <p:nvPr/>
        </p:nvSpPr>
        <p:spPr>
          <a:xfrm>
            <a:off x="762000" y="4381500"/>
            <a:ext cx="7112000" cy="1714500"/>
          </a:xfrm>
          <a:prstGeom prst="roundRect">
            <a:avLst>
              <a:gd name="adj" fmla="val 4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5" name="Text 12"/>
          <p:cNvSpPr/>
          <p:nvPr/>
        </p:nvSpPr>
        <p:spPr>
          <a:xfrm>
            <a:off x="1016000" y="4508500"/>
            <a:ext cx="6604000" cy="139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2000" dirty="0">
                <a:solidFill>
                  <a:srgbClr val="6B3A2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"Vida activa y contemplativa es junta… así que ella y María andan juntas" (</a:t>
            </a:r>
            <a:r>
              <a:rPr lang="en-US" sz="2000" i="1" dirty="0">
                <a:solidFill>
                  <a:srgbClr val="6B3A2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</a:t>
            </a:r>
            <a:r>
              <a:rPr lang="en-US" sz="2000" dirty="0">
                <a:solidFill>
                  <a:srgbClr val="6B3A2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31, 5)</a:t>
            </a:r>
            <a:endParaRPr lang="en-US" sz="3200" dirty="0"/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i="1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"Active life and contemplative life are together… so she and Mary walk together" (W 31, 5)</a:t>
            </a:r>
            <a:endParaRPr lang="en-US" sz="3200" dirty="0"/>
          </a:p>
        </p:txBody>
      </p:sp>
      <p:sp>
        <p:nvSpPr>
          <p:cNvPr id="16" name="Shape 13"/>
          <p:cNvSpPr/>
          <p:nvPr/>
        </p:nvSpPr>
        <p:spPr>
          <a:xfrm>
            <a:off x="8242663" y="3905794"/>
            <a:ext cx="7251337" cy="2063206"/>
          </a:xfrm>
          <a:prstGeom prst="roundRect">
            <a:avLst>
              <a:gd name="adj" fmla="val 4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4"/>
          <p:cNvSpPr/>
          <p:nvPr/>
        </p:nvSpPr>
        <p:spPr>
          <a:xfrm>
            <a:off x="8636000" y="3905794"/>
            <a:ext cx="6604000" cy="1999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2000" dirty="0">
                <a:solidFill>
                  <a:srgbClr val="6B3A2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"creedme, que Marta y María han de andar juntas para hospedar al Señor y tenerle siempre consigo" (7M 4, 12)</a:t>
            </a:r>
            <a:endParaRPr lang="en-US" sz="3200" dirty="0"/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i="1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"believe me, Martha and Mary must walk together to host the Lord and keep Him always with them" (7I 4, 12)</a:t>
            </a:r>
            <a:endParaRPr lang="en-US" sz="3200" dirty="0"/>
          </a:p>
        </p:txBody>
      </p:sp>
      <p:sp>
        <p:nvSpPr>
          <p:cNvPr id="18" name="Text 15"/>
          <p:cNvSpPr/>
          <p:nvPr/>
        </p:nvSpPr>
        <p:spPr>
          <a:xfrm>
            <a:off x="762000" y="6096000"/>
            <a:ext cx="14732000" cy="29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La recreación comunitaria es el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momento activo y comunitario de la jornada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—la palabra, el trabajo compartido, la risa—, pero no por eso se separa del momento orante y contemplativo. Ambas "andan juntas.“</a:t>
            </a:r>
            <a:endParaRPr lang="en-US" sz="2800" dirty="0"/>
          </a:p>
          <a:p>
            <a:pPr>
              <a:lnSpc>
                <a:spcPct val="145000"/>
              </a:lnSpc>
              <a:spcBef>
                <a:spcPts val="600"/>
              </a:spcBef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Community recreation is the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active and communal moment of the day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—word, shared work, laughter—, but not for that reason separated from prayer and contemplation. Both "walk together." </a:t>
            </a:r>
          </a:p>
          <a:p>
            <a:pPr>
              <a:lnSpc>
                <a:spcPct val="145000"/>
              </a:lnSpc>
              <a:spcBef>
                <a:spcPts val="600"/>
              </a:spcBef>
            </a:pPr>
            <a:r>
              <a:rPr lang="en-US" sz="2400" b="1" dirty="0">
                <a:solidFill>
                  <a:srgbClr val="6B3A2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¿No es esto una revalorización de la recreación, de la vida compartida, también como espacio de salvación?</a:t>
            </a:r>
            <a:endParaRPr lang="en-US" sz="2800" dirty="0"/>
          </a:p>
          <a:p>
            <a:pPr>
              <a:lnSpc>
                <a:spcPct val="145000"/>
              </a:lnSpc>
              <a:spcBef>
                <a:spcPts val="400"/>
              </a:spcBef>
            </a:pP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Is this not a revaluation of recreation, of shared life, also as a space of salvation?</a:t>
            </a:r>
            <a:endParaRPr lang="en-US" sz="2800" dirty="0"/>
          </a:p>
        </p:txBody>
      </p:sp>
      <p:sp>
        <p:nvSpPr>
          <p:cNvPr id="19" name="Text 16"/>
          <p:cNvSpPr/>
          <p:nvPr/>
        </p:nvSpPr>
        <p:spPr>
          <a:xfrm>
            <a:off x="15240000" y="8826500"/>
            <a:ext cx="50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21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occb7edbwy2ca/mnt/agents/output/oracion_recreacion/images/9_Saint_Teresa_of_vila_1515_1582_Art.png"/>
          <p:cNvPicPr>
            <a:picLocks noChangeAspect="1"/>
          </p:cNvPicPr>
          <p:nvPr/>
        </p:nvPicPr>
        <p:blipFill>
          <a:blip r:embed="rId3"/>
          <a:srcRect t="27875" b="27875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3D2B24">
                  <a:alpha val="19000"/>
                </a:srgbClr>
              </a:gs>
              <a:gs pos="30000">
                <a:srgbClr val="3D2B24">
                  <a:alpha val="80000"/>
                </a:srgbClr>
              </a:gs>
              <a:gs pos="100000">
                <a:srgbClr val="3D2B24">
                  <a:alpha val="94000"/>
                </a:srgbClr>
              </a:gs>
            </a:gsLst>
            <a:lin ang="5400000" scaled="1"/>
          </a:gra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1778000" y="2075542"/>
            <a:ext cx="12700000" cy="165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3600" i="1" dirty="0">
                <a:solidFill>
                  <a:srgbClr val="F5F0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"Solo amor es el que da valor</a:t>
            </a:r>
            <a:endParaRPr lang="en-US" sz="2000" dirty="0"/>
          </a:p>
          <a:p>
            <a:pPr algn="ctr">
              <a:lnSpc>
                <a:spcPct val="140000"/>
              </a:lnSpc>
            </a:pPr>
            <a:r>
              <a:rPr lang="en-US" sz="3600" i="1" dirty="0">
                <a:solidFill>
                  <a:srgbClr val="F5F0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a todas las cosas"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1778000" y="3999047"/>
            <a:ext cx="1270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4000" i="1" dirty="0">
                <a:solidFill>
                  <a:srgbClr val="F5F0E8">
                    <a:alpha val="66667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"Only love is what gives value to all things"</a:t>
            </a:r>
            <a:endParaRPr lang="en-US" sz="3600" dirty="0"/>
          </a:p>
        </p:txBody>
      </p:sp>
      <p:sp>
        <p:nvSpPr>
          <p:cNvPr id="6" name="Shape 3"/>
          <p:cNvSpPr/>
          <p:nvPr/>
        </p:nvSpPr>
        <p:spPr>
          <a:xfrm>
            <a:off x="6858000" y="5207000"/>
            <a:ext cx="2540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778000" y="5461000"/>
            <a:ext cx="1270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B8860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— Santa Teresa de Jesús / St. Teresa of Jesus —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778000" y="6604000"/>
            <a:ext cx="127000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rgbClr val="F5F0E8">
                    <a:alpha val="73333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Francisco Javier Sancho Fermín, OCD</a:t>
            </a:r>
            <a:endParaRPr lang="en-US" sz="1600" dirty="0"/>
          </a:p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rgbClr val="F5F0E8">
                    <a:alpha val="73333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ORACIÓN Y RECREACIÓN / PRAYER AND RECREATION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778000" y="7620000"/>
            <a:ext cx="1270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F5F0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Gracias / Thank You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occb7edbwy2ca/mnt/agents/output/oracion_recreacion/images/7_St_Teresa_Of_Avila_Before_The_Cross.png"/>
          <p:cNvPicPr>
            <a:picLocks noChangeAspect="1"/>
          </p:cNvPicPr>
          <p:nvPr/>
        </p:nvPicPr>
        <p:blipFill>
          <a:blip r:embed="rId3"/>
          <a:srcRect t="27844" b="27844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3D2B24">
                  <a:alpha val="90000"/>
                </a:srgbClr>
              </a:gs>
              <a:gs pos="55000">
                <a:srgbClr val="3D2B24">
                  <a:alpha val="80000"/>
                </a:srgbClr>
              </a:gs>
              <a:gs pos="100000">
                <a:srgbClr val="3D2B24">
                  <a:alpha val="50000"/>
                </a:srgbClr>
              </a:gs>
            </a:gsLst>
            <a:lin ang="0" scaled="1"/>
          </a:gra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1016000" y="2286000"/>
            <a:ext cx="254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7200" dirty="0">
                <a:solidFill>
                  <a:srgbClr val="B8860B"/>
                </a:solidFill>
                <a:latin typeface="Oranienbaum" pitchFamily="34" charset="0"/>
              </a:rPr>
              <a:t>Introduction</a:t>
            </a:r>
            <a:endParaRPr lang="en-US" sz="7200" dirty="0"/>
          </a:p>
        </p:txBody>
      </p:sp>
      <p:sp>
        <p:nvSpPr>
          <p:cNvPr id="5" name="Shape 2"/>
          <p:cNvSpPr/>
          <p:nvPr/>
        </p:nvSpPr>
        <p:spPr>
          <a:xfrm>
            <a:off x="1016000" y="3556000"/>
            <a:ext cx="1270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1016000" y="3810000"/>
            <a:ext cx="889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5400" dirty="0">
                <a:solidFill>
                  <a:srgbClr val="F5F0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El Carisma Teresiano</a:t>
            </a:r>
            <a:endParaRPr lang="en-US" sz="5400" dirty="0"/>
          </a:p>
        </p:txBody>
      </p:sp>
      <p:sp>
        <p:nvSpPr>
          <p:cNvPr id="7" name="Text 4"/>
          <p:cNvSpPr/>
          <p:nvPr/>
        </p:nvSpPr>
        <p:spPr>
          <a:xfrm>
            <a:off x="1016000" y="4570285"/>
            <a:ext cx="889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4000" i="1" dirty="0">
                <a:solidFill>
                  <a:srgbClr val="F5F0E8">
                    <a:alpha val="66667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The Teresian Charism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1015999" y="6702171"/>
            <a:ext cx="10401643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F5F0E8">
                    <a:alpha val="73333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 don que crece y se enriquece con cada persona que se adhiere a su vivencia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i="1" dirty="0">
                <a:solidFill>
                  <a:srgbClr val="F5F0E8">
                    <a:alpha val="73333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 gift that grows and is enriched through each person who adheres to its living</a:t>
            </a:r>
            <a:endParaRPr lang="en-US" sz="20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406400"/>
          </a:xfrm>
          <a:prstGeom prst="rect">
            <a:avLst/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solidFill>
            <a:srgbClr val="F5F0E8">
              <a:alpha val="1451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2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 EL CARISMA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 VIDA EN CRISTO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 ORACIÓN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04 COMUNIDAD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05 RECREACIÓN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06 AMOR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62000" y="609600"/>
            <a:ext cx="1143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El Carisma como Don Dinámico / </a:t>
            </a:r>
            <a:r>
              <a:rPr lang="en-US" sz="36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Charism as a Dynamic Gift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762000" y="1117600"/>
            <a:ext cx="762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529942" y="1371600"/>
            <a:ext cx="8084116" cy="6832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5000"/>
              </a:lnSpc>
            </a:pPr>
            <a:r>
              <a:rPr lang="en-US" sz="32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Todo carisma surge </a:t>
            </a:r>
            <a:r>
              <a:rPr lang="en-US" sz="32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como</a:t>
            </a:r>
            <a:r>
              <a:rPr lang="en-US" sz="32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acción y respuesta del Espíritu Santo. </a:t>
            </a:r>
          </a:p>
          <a:p>
            <a:pPr>
              <a:lnSpc>
                <a:spcPct val="145000"/>
              </a:lnSpc>
            </a:pPr>
            <a:r>
              <a:rPr lang="en-US" sz="32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Un </a:t>
            </a:r>
            <a:r>
              <a:rPr lang="en-US" sz="32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carisma</a:t>
            </a:r>
            <a:r>
              <a:rPr lang="en-US" sz="32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es </a:t>
            </a:r>
            <a:r>
              <a:rPr lang="en-US" sz="32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un don que </a:t>
            </a:r>
            <a:r>
              <a:rPr lang="en-US" sz="32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sigue</a:t>
            </a:r>
            <a:r>
              <a:rPr lang="en-US" sz="32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32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creciendo</a:t>
            </a:r>
            <a:r>
              <a:rPr lang="en-US" sz="32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</a:t>
            </a:r>
            <a:endParaRPr lang="en-US" sz="4000" dirty="0"/>
          </a:p>
          <a:p>
            <a:pPr>
              <a:lnSpc>
                <a:spcPct val="145000"/>
              </a:lnSpc>
              <a:spcBef>
                <a:spcPts val="600"/>
              </a:spcBef>
            </a:pPr>
            <a:r>
              <a:rPr lang="en-US" sz="32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"ser cimiento de los que están por venir"</a:t>
            </a:r>
            <a:r>
              <a:rPr lang="en-US" sz="32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(F 4, 6)</a:t>
            </a:r>
          </a:p>
          <a:p>
            <a:pPr>
              <a:lnSpc>
                <a:spcPct val="145000"/>
              </a:lnSpc>
              <a:spcBef>
                <a:spcPts val="600"/>
              </a:spcBef>
            </a:pPr>
            <a:endParaRPr lang="en-US" sz="2400" i="1" dirty="0">
              <a:solidFill>
                <a:srgbClr val="2C2420"/>
              </a:solidFill>
              <a:latin typeface="QuattrocentoSans" pitchFamily="34" charset="0"/>
              <a:ea typeface="QuattrocentoSans" pitchFamily="34" charset="-122"/>
              <a:cs typeface="QuattrocentoSans" pitchFamily="34" charset="-120"/>
            </a:endParaRPr>
          </a:p>
          <a:p>
            <a:pPr>
              <a:lnSpc>
                <a:spcPct val="145000"/>
              </a:lnSpc>
              <a:spcBef>
                <a:spcPts val="600"/>
              </a:spcBef>
            </a:pPr>
            <a:r>
              <a:rPr lang="en-US" sz="28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Every charism arises as an action and a response of the Holy Spirit.</a:t>
            </a:r>
          </a:p>
          <a:p>
            <a:pPr>
              <a:lnSpc>
                <a:spcPct val="145000"/>
              </a:lnSpc>
              <a:spcBef>
                <a:spcPts val="600"/>
              </a:spcBef>
            </a:pPr>
            <a:r>
              <a:rPr lang="en-US" sz="28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 charism is </a:t>
            </a:r>
            <a:r>
              <a:rPr lang="en-US" sz="28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 gift that keeps growing</a:t>
            </a:r>
            <a:endParaRPr lang="en-US" sz="2800" i="1" dirty="0">
              <a:solidFill>
                <a:srgbClr val="2C2420"/>
              </a:solidFill>
              <a:latin typeface="QuattrocentoSans" pitchFamily="34" charset="0"/>
              <a:ea typeface="QuattrocentoSans" pitchFamily="34" charset="-122"/>
              <a:cs typeface="QuattrocentoSans" pitchFamily="34" charset="-120"/>
            </a:endParaRPr>
          </a:p>
          <a:p>
            <a:pPr>
              <a:lnSpc>
                <a:spcPct val="145000"/>
              </a:lnSpc>
              <a:spcBef>
                <a:spcPts val="600"/>
              </a:spcBef>
            </a:pPr>
            <a:r>
              <a:rPr lang="en-US" sz="28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"be foundation of those to come" (F 4, 6).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8567355" y="1371600"/>
            <a:ext cx="50800" cy="22860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Shape 13"/>
          <p:cNvSpPr/>
          <p:nvPr/>
        </p:nvSpPr>
        <p:spPr>
          <a:xfrm>
            <a:off x="8877300" y="1479550"/>
            <a:ext cx="7061200" cy="6268136"/>
          </a:xfrm>
          <a:prstGeom prst="roundRect">
            <a:avLst>
              <a:gd name="adj" fmla="val 6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4"/>
          <p:cNvSpPr/>
          <p:nvPr/>
        </p:nvSpPr>
        <p:spPr>
          <a:xfrm>
            <a:off x="9122058" y="1558311"/>
            <a:ext cx="6604000" cy="63994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36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8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8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El espacio privilegiado de crecimiento</a:t>
            </a:r>
            <a:r>
              <a:rPr lang="en-US" sz="28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fue el camino de la oración, vivido como </a:t>
            </a:r>
            <a:r>
              <a:rPr lang="en-US" sz="28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"trato de amistad con quien sabemos nos ama"</a:t>
            </a:r>
            <a:r>
              <a:rPr lang="en-US" sz="28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(V 8, 5).</a:t>
            </a:r>
            <a:endParaRPr lang="en-US" sz="3600" dirty="0"/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sz="36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8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8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The privileged space of growth</a:t>
            </a:r>
            <a:r>
              <a:rPr lang="en-US" sz="28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8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was the path of prayer, lived as "conversation of friendship with One who we know loves us" (V 8, 5).</a:t>
            </a:r>
            <a:endParaRPr lang="en-US" sz="3600" dirty="0"/>
          </a:p>
        </p:txBody>
      </p:sp>
      <p:sp>
        <p:nvSpPr>
          <p:cNvPr id="18" name="Text 15"/>
          <p:cNvSpPr/>
          <p:nvPr/>
        </p:nvSpPr>
        <p:spPr>
          <a:xfrm>
            <a:off x="15240000" y="8826500"/>
            <a:ext cx="50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4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406400"/>
          </a:xfrm>
          <a:prstGeom prst="rect">
            <a:avLst/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solidFill>
            <a:srgbClr val="F5F0E8">
              <a:alpha val="1451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2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 EL CARISMA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 VIDA EN CRISTO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 ORACIÓN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04 COMUNIDAD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05 RECREACIÓN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06 AMOR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62000" y="609600"/>
            <a:ext cx="1270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Continuidad y Novedad / </a:t>
            </a:r>
            <a:r>
              <a:rPr lang="en-US" sz="40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Continuity and Innovation</a:t>
            </a:r>
            <a:endParaRPr lang="en-US" sz="4000" dirty="0"/>
          </a:p>
        </p:txBody>
      </p:sp>
      <p:sp>
        <p:nvSpPr>
          <p:cNvPr id="11" name="Shape 9"/>
          <p:cNvSpPr/>
          <p:nvPr/>
        </p:nvSpPr>
        <p:spPr>
          <a:xfrm>
            <a:off x="762000" y="1117600"/>
            <a:ext cx="762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761999" y="1371599"/>
            <a:ext cx="10779211" cy="38611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* Al emprender la fundación de San José, Teresa se alinea en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continuidad con el Carmelo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, buscando formas nuevas de vivir lo esencial.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* </a:t>
            </a:r>
            <a:r>
              <a:rPr lang="en-US" sz="20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Orientación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clara a recrear una comunidad centrada en los 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aspectos evangélicos fundamentales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(V 32-36; Camino de Perfección).</a:t>
            </a:r>
            <a:endParaRPr lang="en-US" sz="2400" dirty="0"/>
          </a:p>
          <a:p>
            <a:pPr marL="342900" indent="-342900">
              <a:lnSpc>
                <a:spcPct val="15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In founding St. Joseph's, Teresa aligned in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continuity with Carmel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, seeking new ways to live what is essential. </a:t>
            </a:r>
          </a:p>
          <a:p>
            <a:pPr marL="342900" indent="-342900">
              <a:lnSpc>
                <a:spcPct val="15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Clear orientation toward recreating a community focused on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fundamental evangelical aspects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(Life 32-36; Way of Perfection).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762000" y="5283549"/>
            <a:ext cx="14478000" cy="3492150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 sz="2000"/>
          </a:p>
        </p:txBody>
      </p:sp>
      <p:sp>
        <p:nvSpPr>
          <p:cNvPr id="14" name="Text 12"/>
          <p:cNvSpPr/>
          <p:nvPr/>
        </p:nvSpPr>
        <p:spPr>
          <a:xfrm>
            <a:off x="1016000" y="5377952"/>
            <a:ext cx="14009816" cy="3280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Emergen elementos de 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dimensión profundamente original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a la luz de la inspiración recibida en su experiencia de Dios.</a:t>
            </a:r>
            <a:endParaRPr lang="en-US" sz="32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Elements of deeply original dimension emerge in light of the inspiration received in her experience of God.</a:t>
            </a:r>
            <a:endParaRPr lang="en-US" sz="32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La recreación adquiere valor carismático en relación con los demás aspectos constituyentes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 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◆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 Recreation acquires charismatic value in relation to other constitutive aspects.</a:t>
            </a:r>
            <a:endParaRPr lang="en-US" sz="3200" dirty="0"/>
          </a:p>
        </p:txBody>
      </p:sp>
      <p:pic>
        <p:nvPicPr>
          <p:cNvPr id="15" name="Image 0" descr="https://kimi-img.moonshot.cn/pub/slides/okc/occb7edbwy2ca/mnt/agents/output/oracion_recreacion/images/10_The_Renovation_of_the_Chapel_of_a.png"/>
          <p:cNvPicPr>
            <a:picLocks noChangeAspect="1"/>
          </p:cNvPicPr>
          <p:nvPr/>
        </p:nvPicPr>
        <p:blipFill>
          <a:blip r:embed="rId3"/>
          <a:srcRect l="18821" r="18821"/>
          <a:stretch/>
        </p:blipFill>
        <p:spPr>
          <a:xfrm>
            <a:off x="11701848" y="1371600"/>
            <a:ext cx="3792151" cy="3611572"/>
          </a:xfrm>
          <a:prstGeom prst="roundRect">
            <a:avLst>
              <a:gd name="adj" fmla="val 6000"/>
            </a:avLst>
          </a:prstGeom>
        </p:spPr>
      </p:pic>
      <p:sp>
        <p:nvSpPr>
          <p:cNvPr id="16" name="Shape 13"/>
          <p:cNvSpPr/>
          <p:nvPr/>
        </p:nvSpPr>
        <p:spPr>
          <a:xfrm>
            <a:off x="4550016" y="5248186"/>
            <a:ext cx="5334000" cy="508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5"/>
          <p:cNvSpPr/>
          <p:nvPr/>
        </p:nvSpPr>
        <p:spPr>
          <a:xfrm>
            <a:off x="15240000" y="8826500"/>
            <a:ext cx="50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5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occb7edbwy2ca/mnt/agents/output/oracion_recreacion/images/1_St_Teresa_of_Avila_Painting_by_Francois.png"/>
          <p:cNvPicPr>
            <a:picLocks noChangeAspect="1"/>
          </p:cNvPicPr>
          <p:nvPr/>
        </p:nvPicPr>
        <p:blipFill>
          <a:blip r:embed="rId3"/>
          <a:srcRect t="27000" b="27000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12357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3D2B24">
                  <a:alpha val="90000"/>
                </a:srgbClr>
              </a:gs>
              <a:gs pos="55000">
                <a:srgbClr val="3D2B24">
                  <a:alpha val="80000"/>
                </a:srgbClr>
              </a:gs>
              <a:gs pos="100000">
                <a:srgbClr val="3D2B24">
                  <a:alpha val="50000"/>
                </a:srgbClr>
              </a:gs>
            </a:gsLst>
            <a:lin ang="0" scaled="1"/>
          </a:gra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1016000" y="2286000"/>
            <a:ext cx="254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7200" dirty="0">
                <a:solidFill>
                  <a:srgbClr val="B8860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01</a:t>
            </a:r>
            <a:endParaRPr lang="en-US" sz="7200" dirty="0"/>
          </a:p>
        </p:txBody>
      </p:sp>
      <p:sp>
        <p:nvSpPr>
          <p:cNvPr id="5" name="Shape 2"/>
          <p:cNvSpPr/>
          <p:nvPr/>
        </p:nvSpPr>
        <p:spPr>
          <a:xfrm>
            <a:off x="1016000" y="3556000"/>
            <a:ext cx="1270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1016000" y="3810000"/>
            <a:ext cx="1016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3800" dirty="0">
                <a:solidFill>
                  <a:srgbClr val="F5F0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Vida Religiosa Centrada en Cristo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1016000" y="4508500"/>
            <a:ext cx="1016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3600" i="1" dirty="0">
                <a:solidFill>
                  <a:srgbClr val="F5F0E8">
                    <a:alpha val="66667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Christ-Centered Religious Life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1015999" y="6899879"/>
            <a:ext cx="10463427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5F0E8">
                    <a:alpha val="73333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Consejos evangélicos como modo de seguimiento de Jesús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i="1" dirty="0">
                <a:solidFill>
                  <a:srgbClr val="F5F0E8">
                    <a:alpha val="73333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Evangelical counsels as a way of following Jesus</a:t>
            </a:r>
            <a:endParaRPr lang="en-US" sz="2800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406400"/>
          </a:xfrm>
          <a:prstGeom prst="rect">
            <a:avLst/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 EL CARISMA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solidFill>
            <a:srgbClr val="F5F0E8">
              <a:alpha val="1451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 VIDA EN CRISTO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 ORACIÓN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04 COMUNIDAD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05 RECREACIÓN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06 AMOR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62000" y="609600"/>
            <a:ext cx="14732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«Consejos de Cristo» en lugar de «Votos» / </a:t>
            </a:r>
            <a:r>
              <a:rPr lang="en-US" sz="36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"Counsels of Christ" Instead of "Vows"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762000" y="1117600"/>
            <a:ext cx="762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762000" y="1371600"/>
            <a:ext cx="14732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Teresa prefiere hablar de 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«consejos de Cristo»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 No es un </a:t>
            </a:r>
            <a:r>
              <a:rPr lang="en-US" sz="24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vocablo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habitual y lo </a:t>
            </a:r>
            <a:r>
              <a:rPr lang="en-US" sz="24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usa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solo </a:t>
            </a:r>
            <a:r>
              <a:rPr lang="en-US" sz="24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en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momentos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clave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Unlike what was usual in her time, Teresa prefers to speak of </a:t>
            </a: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"counsels of Christ"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 It is not a common term in her language, but she uses it in very significant contexts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762000" y="3048000"/>
            <a:ext cx="4699000" cy="2984500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952500" y="3175000"/>
            <a:ext cx="4318000" cy="273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Una lectura positiva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de la consagración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 positive reading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of consecration</a:t>
            </a:r>
            <a:endParaRPr lang="en-US" sz="3200" dirty="0"/>
          </a:p>
        </p:txBody>
      </p:sp>
      <p:sp>
        <p:nvSpPr>
          <p:cNvPr id="15" name="Shape 13"/>
          <p:cNvSpPr/>
          <p:nvPr/>
        </p:nvSpPr>
        <p:spPr>
          <a:xfrm>
            <a:off x="5778500" y="3048000"/>
            <a:ext cx="4699000" cy="2984500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5969000" y="3175000"/>
            <a:ext cx="4318000" cy="273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Una visión cristocéntrica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: </a:t>
            </a:r>
            <a:r>
              <a:rPr lang="en-US" sz="20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el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modo de ser y vivir de Jesucristo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 Christocentric vision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: the way of being and living of Jesus Christ</a:t>
            </a:r>
            <a:endParaRPr lang="en-US" sz="2800" dirty="0"/>
          </a:p>
        </p:txBody>
      </p:sp>
      <p:sp>
        <p:nvSpPr>
          <p:cNvPr id="17" name="Shape 15"/>
          <p:cNvSpPr/>
          <p:nvPr/>
        </p:nvSpPr>
        <p:spPr>
          <a:xfrm>
            <a:off x="10795000" y="3048000"/>
            <a:ext cx="4699000" cy="2984500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10985500" y="3175000"/>
            <a:ext cx="4318000" cy="273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Una </a:t>
            </a:r>
            <a:r>
              <a:rPr lang="en-US" sz="24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finalidad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formativa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por encima de la </a:t>
            </a:r>
            <a:r>
              <a:rPr lang="en-US" sz="2400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normativa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 formative purpose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above the normative</a:t>
            </a:r>
            <a:endParaRPr lang="en-US" sz="3200" dirty="0"/>
          </a:p>
        </p:txBody>
      </p:sp>
      <p:sp>
        <p:nvSpPr>
          <p:cNvPr id="19" name="Shape 17"/>
          <p:cNvSpPr/>
          <p:nvPr/>
        </p:nvSpPr>
        <p:spPr>
          <a:xfrm>
            <a:off x="762000" y="6309499"/>
            <a:ext cx="45719" cy="2402016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0" name="Text 18"/>
          <p:cNvSpPr/>
          <p:nvPr/>
        </p:nvSpPr>
        <p:spPr>
          <a:xfrm>
            <a:off x="1016000" y="6223000"/>
            <a:ext cx="14478000" cy="2603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6B3A2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"Determiné a hacer eso poquito que era en mí, que es seguir los consejos evangélicos con toda perfección que yo pudiese y procurar que estas poquitas que están aquí hiciesen lo mismo."</a:t>
            </a:r>
            <a:endParaRPr lang="en-US" sz="36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400" i="1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"I determined to do that little that was in me, which is to follow the evangelical counsels with all the perfection I could, and to try to make these few who are here do the same."</a:t>
            </a:r>
            <a:r>
              <a:rPr lang="en-US" sz="24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— </a:t>
            </a:r>
            <a:r>
              <a:rPr lang="en-US" sz="2400" i="1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Camino</a:t>
            </a:r>
            <a:r>
              <a:rPr lang="en-US" sz="24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1, 2</a:t>
            </a:r>
            <a:endParaRPr lang="en-US" sz="3600" dirty="0"/>
          </a:p>
        </p:txBody>
      </p:sp>
      <p:sp>
        <p:nvSpPr>
          <p:cNvPr id="22" name="Text 20"/>
          <p:cNvSpPr/>
          <p:nvPr/>
        </p:nvSpPr>
        <p:spPr>
          <a:xfrm>
            <a:off x="15240000" y="8826500"/>
            <a:ext cx="50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7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406400"/>
          </a:xfrm>
          <a:prstGeom prst="rect">
            <a:avLst/>
          </a:prstGeom>
          <a:solidFill>
            <a:srgbClr val="6B3A2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3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01 EL CARISMA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solidFill>
            <a:srgbClr val="F5F0E8">
              <a:alpha val="1451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2730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02 VIDA EN CRISTO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397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03 ORACIÓN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064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04 COMUNIDAD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731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05 RECREACIÓN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3398500" y="38100"/>
            <a:ext cx="254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100" kern="0" spc="100" dirty="0">
                <a:solidFill>
                  <a:srgbClr val="F5F0E8">
                    <a:alpha val="70196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06 AMOR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62000" y="609600"/>
            <a:ext cx="1270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Las Tres </a:t>
            </a:r>
            <a:r>
              <a:rPr lang="en-US" sz="4000" dirty="0" err="1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Virtudes-Consejos</a:t>
            </a:r>
            <a:r>
              <a:rPr lang="en-US" sz="4000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 / </a:t>
            </a:r>
            <a:r>
              <a:rPr lang="en-US" sz="4000" i="1" dirty="0">
                <a:solidFill>
                  <a:srgbClr val="6B3A2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Three Counsels-Virtues</a:t>
            </a:r>
            <a:endParaRPr lang="en-US" sz="4000" dirty="0"/>
          </a:p>
        </p:txBody>
      </p:sp>
      <p:sp>
        <p:nvSpPr>
          <p:cNvPr id="11" name="Shape 9"/>
          <p:cNvSpPr/>
          <p:nvPr/>
        </p:nvSpPr>
        <p:spPr>
          <a:xfrm>
            <a:off x="762000" y="1117600"/>
            <a:ext cx="762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762000" y="1371600"/>
            <a:ext cx="14732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Teresa resume el seguimiento de Cristo en </a:t>
            </a:r>
            <a:r>
              <a:rPr lang="en-US" sz="24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tres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virtudes-consejo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</a:t>
            </a:r>
            <a:r>
              <a:rPr lang="en-US" sz="24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Es el modo de ser del seguidor y del orante.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Teresa summarizes following Christ in </a:t>
            </a:r>
            <a:r>
              <a:rPr lang="en-US" sz="24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three counsels-virtues- </a:t>
            </a:r>
            <a:r>
              <a:rPr lang="en-US" sz="24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It is the way of being of the follower and the pray-er.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762000" y="3048000"/>
            <a:ext cx="4699000" cy="2667000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952500" y="3175000"/>
            <a:ext cx="4318000" cy="241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✿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8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Pobreza — Desasimiento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Poverty — Detachment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Imitar a Jesús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To imitate Jesus</a:t>
            </a:r>
            <a:endParaRPr lang="en-US" sz="2800" dirty="0"/>
          </a:p>
        </p:txBody>
      </p:sp>
      <p:sp>
        <p:nvSpPr>
          <p:cNvPr id="15" name="Shape 13"/>
          <p:cNvSpPr/>
          <p:nvPr/>
        </p:nvSpPr>
        <p:spPr>
          <a:xfrm>
            <a:off x="5778500" y="3048000"/>
            <a:ext cx="4699000" cy="2667000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5969000" y="3175000"/>
            <a:ext cx="4318000" cy="241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✿</a:t>
            </a:r>
            <a:r>
              <a:rPr lang="en-US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Castidad — Amor </a:t>
            </a:r>
            <a:r>
              <a:rPr lang="en-US" sz="24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mutuo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Chastity — Love for One Another</a:t>
            </a:r>
            <a:endParaRPr lang="en-US" sz="24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El amor fraterno como expresión del amor a Dios.</a:t>
            </a:r>
            <a:endParaRPr lang="en-US" sz="2400" dirty="0"/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en-US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Fraternal love as expression of love for God.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10795000" y="3048000"/>
            <a:ext cx="4699000" cy="2667000"/>
          </a:xfrm>
          <a:prstGeom prst="roundRect">
            <a:avLst>
              <a:gd name="adj" fmla="val 5000"/>
            </a:avLst>
          </a:prstGeom>
          <a:solidFill>
            <a:srgbClr val="EDE8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10985500" y="3175000"/>
            <a:ext cx="4318000" cy="241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B8860B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✿</a:t>
            </a:r>
            <a:r>
              <a:rPr lang="en-US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</a:t>
            </a:r>
            <a:r>
              <a:rPr lang="en-US" sz="24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Humildad — Obediencia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Humility — Obedience</a:t>
            </a:r>
            <a:endParaRPr lang="en-US" sz="24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Rendir</a:t>
            </a:r>
            <a:r>
              <a:rPr lang="en-US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la voluntad a Dios en todo.</a:t>
            </a:r>
            <a:endParaRPr lang="en-US" sz="2400" dirty="0"/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en-US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Surrendering one's will to God in all things.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761999" y="5842000"/>
            <a:ext cx="14731999" cy="165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000" b="1" dirty="0" err="1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Centralidad</a:t>
            </a:r>
            <a:r>
              <a:rPr lang="en-US" sz="2000" b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del misterio de la humanidad de Cristo</a:t>
            </a:r>
            <a:r>
              <a:rPr lang="en-US" sz="2000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tanto en su experiencia mística como en su inspiración carismática (V 22; 6M 7).</a:t>
            </a:r>
            <a:endParaRPr lang="en-US" sz="3600" dirty="0"/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These virtues manifest the </a:t>
            </a:r>
            <a:r>
              <a:rPr lang="en-US" sz="2000" b="1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centrality of the mystery of Christ's humanity</a:t>
            </a:r>
            <a:r>
              <a:rPr lang="en-US" sz="2000" i="1" dirty="0">
                <a:solidFill>
                  <a:srgbClr val="2C2420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in both her mystical experience and charismatic inspiration (Life 22; 6M 7). </a:t>
            </a:r>
            <a:endParaRPr lang="en-US" sz="3600" dirty="0"/>
          </a:p>
        </p:txBody>
      </p:sp>
      <p:sp>
        <p:nvSpPr>
          <p:cNvPr id="21" name="Shape 18"/>
          <p:cNvSpPr/>
          <p:nvPr/>
        </p:nvSpPr>
        <p:spPr>
          <a:xfrm>
            <a:off x="762000" y="7620000"/>
            <a:ext cx="14732000" cy="38100"/>
          </a:xfrm>
          <a:prstGeom prst="rect">
            <a:avLst/>
          </a:prstGeom>
          <a:solidFill>
            <a:srgbClr val="B8860B">
              <a:alpha val="4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2" name="Text 19"/>
          <p:cNvSpPr/>
          <p:nvPr/>
        </p:nvSpPr>
        <p:spPr>
          <a:xfrm>
            <a:off x="762000" y="7874000"/>
            <a:ext cx="147320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2400" dirty="0">
                <a:solidFill>
                  <a:srgbClr val="6B3A2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"¡Oh!, que esta es la verdadera oración… Yo no desearía otra oración sino la que me hiciese crecer en las virtudes…" </a:t>
            </a:r>
            <a:r>
              <a:rPr lang="en-US" sz="24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— Carta al P. Gracián, 23 oct 1576 / </a:t>
            </a:r>
            <a:r>
              <a:rPr lang="en-US" sz="2400" i="1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Letter to P. Gracián, Oct 23, 1576</a:t>
            </a:r>
            <a:endParaRPr lang="en-US" sz="4000" dirty="0"/>
          </a:p>
        </p:txBody>
      </p:sp>
      <p:sp>
        <p:nvSpPr>
          <p:cNvPr id="23" name="Text 20"/>
          <p:cNvSpPr/>
          <p:nvPr/>
        </p:nvSpPr>
        <p:spPr>
          <a:xfrm>
            <a:off x="15240000" y="8826500"/>
            <a:ext cx="508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9C8B7A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8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  <p:bldP spid="19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occb7edbwy2ca/mnt/agents/output/oracion_recreacion/images/3_Inside_of_Carmelite_House_of_Prayer.png"/>
          <p:cNvPicPr>
            <a:picLocks noChangeAspect="1"/>
          </p:cNvPicPr>
          <p:nvPr/>
        </p:nvPicPr>
        <p:blipFill>
          <a:blip r:embed="rId3"/>
          <a:srcRect t="18966" b="18966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3D2B24">
                  <a:alpha val="90000"/>
                </a:srgbClr>
              </a:gs>
              <a:gs pos="55000">
                <a:srgbClr val="3D2B24">
                  <a:alpha val="80000"/>
                </a:srgbClr>
              </a:gs>
              <a:gs pos="100000">
                <a:srgbClr val="3D2B24">
                  <a:alpha val="50000"/>
                </a:srgbClr>
              </a:gs>
            </a:gsLst>
            <a:lin ang="0" scaled="1"/>
          </a:gra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1016000" y="2286000"/>
            <a:ext cx="25400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7200" dirty="0">
                <a:solidFill>
                  <a:srgbClr val="B8860B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02</a:t>
            </a:r>
            <a:endParaRPr lang="en-US" sz="7200" dirty="0"/>
          </a:p>
        </p:txBody>
      </p:sp>
      <p:sp>
        <p:nvSpPr>
          <p:cNvPr id="5" name="Shape 2"/>
          <p:cNvSpPr/>
          <p:nvPr/>
        </p:nvSpPr>
        <p:spPr>
          <a:xfrm>
            <a:off x="1016000" y="3556000"/>
            <a:ext cx="1270000" cy="38100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1016000" y="3810000"/>
            <a:ext cx="1016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3800" dirty="0">
                <a:solidFill>
                  <a:srgbClr val="F5F0E8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La Oración: Trato de Amistad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1016000" y="4508500"/>
            <a:ext cx="1016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3200" i="1" dirty="0">
                <a:solidFill>
                  <a:srgbClr val="F5F0E8">
                    <a:alpha val="66667"/>
                  </a:srgbClr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Prayer: A Conversation of Friendship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1015999" y="6059621"/>
            <a:ext cx="13429049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5F0E8">
                    <a:alpha val="73333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 camino de encuentro directo, personal y continuo con Dios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i="1" dirty="0">
                <a:solidFill>
                  <a:srgbClr val="F5F0E8">
                    <a:alpha val="73333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path of direct, personal, and continuous encounter with God</a:t>
            </a:r>
            <a:endParaRPr lang="en-US" sz="28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3499</Words>
  <Application>Microsoft Office PowerPoint</Application>
  <PresentationFormat>Custom</PresentationFormat>
  <Paragraphs>332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Quattrocento Sans</vt:lpstr>
      <vt:lpstr>Calibri</vt:lpstr>
      <vt:lpstr>Arial</vt:lpstr>
      <vt:lpstr>Aptos</vt:lpstr>
      <vt:lpstr>Oranienbaum</vt:lpstr>
      <vt:lpstr>QuattrocentoSans</vt:lpstr>
      <vt:lpstr>Custom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ORACIÓN Y RECREACIÓN / PRAYER AND RECREATION</dc:title>
  <dc:subject>ORACIÓN Y RECREACIÓN / PRAYER AND RECREATION</dc:subject>
  <dc:creator>Kimi</dc:creator>
  <cp:lastModifiedBy>Claire Sokol</cp:lastModifiedBy>
  <cp:revision>4</cp:revision>
  <dcterms:created xsi:type="dcterms:W3CDTF">2026-05-26T20:02:59Z</dcterms:created>
  <dcterms:modified xsi:type="dcterms:W3CDTF">2026-09-04T22:25:17Z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{"Label":"ORACIÓN Y RECREACIÓN / PRAYER AND RECREATION","ContentProducer":"001191110108MACG2KBH8F10000","ProduceID":"19e65cfd-8aa2-8dd0-8000-00009d770d45","ReservedCode1":"","ContentPropagator":"001191110108MACG2KBH8F20000","PropagateID":"19e65cfd-8aa2-8d</vt:lpwstr>
  </property>
</Properties>
</file>