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68"/>
  </p:notesMasterIdLst>
  <p:sldIdLst>
    <p:sldId id="2405" r:id="rId2"/>
    <p:sldId id="2395" r:id="rId3"/>
    <p:sldId id="2397" r:id="rId4"/>
    <p:sldId id="2398" r:id="rId5"/>
    <p:sldId id="2406" r:id="rId6"/>
    <p:sldId id="2389" r:id="rId7"/>
    <p:sldId id="627" r:id="rId8"/>
    <p:sldId id="289" r:id="rId9"/>
    <p:sldId id="2038" r:id="rId10"/>
    <p:sldId id="786" r:id="rId11"/>
    <p:sldId id="286" r:id="rId12"/>
    <p:sldId id="287" r:id="rId13"/>
    <p:sldId id="2410" r:id="rId14"/>
    <p:sldId id="1918" r:id="rId15"/>
    <p:sldId id="400" r:id="rId16"/>
    <p:sldId id="2286" r:id="rId17"/>
    <p:sldId id="1966" r:id="rId18"/>
    <p:sldId id="283" r:id="rId19"/>
    <p:sldId id="390" r:id="rId20"/>
    <p:sldId id="2294" r:id="rId21"/>
    <p:sldId id="506" r:id="rId22"/>
    <p:sldId id="2274" r:id="rId23"/>
    <p:sldId id="2358" r:id="rId24"/>
    <p:sldId id="496" r:id="rId25"/>
    <p:sldId id="2359" r:id="rId26"/>
    <p:sldId id="2244" r:id="rId27"/>
    <p:sldId id="2283" r:id="rId28"/>
    <p:sldId id="2250" r:id="rId29"/>
    <p:sldId id="2366" r:id="rId30"/>
    <p:sldId id="710" r:id="rId31"/>
    <p:sldId id="2320" r:id="rId32"/>
    <p:sldId id="2388" r:id="rId33"/>
    <p:sldId id="2402" r:id="rId34"/>
    <p:sldId id="631" r:id="rId35"/>
    <p:sldId id="2102" r:id="rId36"/>
    <p:sldId id="556" r:id="rId37"/>
    <p:sldId id="477" r:id="rId38"/>
    <p:sldId id="2176" r:id="rId39"/>
    <p:sldId id="378" r:id="rId40"/>
    <p:sldId id="340" r:id="rId41"/>
    <p:sldId id="674" r:id="rId42"/>
    <p:sldId id="2399" r:id="rId43"/>
    <p:sldId id="894" r:id="rId44"/>
    <p:sldId id="381" r:id="rId45"/>
    <p:sldId id="547" r:id="rId46"/>
    <p:sldId id="522" r:id="rId47"/>
    <p:sldId id="386" r:id="rId48"/>
    <p:sldId id="2281" r:id="rId49"/>
    <p:sldId id="387" r:id="rId50"/>
    <p:sldId id="2400" r:id="rId51"/>
    <p:sldId id="2411" r:id="rId52"/>
    <p:sldId id="2409" r:id="rId53"/>
    <p:sldId id="2385" r:id="rId54"/>
    <p:sldId id="2412" r:id="rId55"/>
    <p:sldId id="2384" r:id="rId56"/>
    <p:sldId id="389" r:id="rId57"/>
    <p:sldId id="523" r:id="rId58"/>
    <p:sldId id="525" r:id="rId59"/>
    <p:sldId id="2390" r:id="rId60"/>
    <p:sldId id="2403" r:id="rId61"/>
    <p:sldId id="2404" r:id="rId62"/>
    <p:sldId id="2268" r:id="rId63"/>
    <p:sldId id="909" r:id="rId64"/>
    <p:sldId id="912" r:id="rId65"/>
    <p:sldId id="708" r:id="rId66"/>
    <p:sldId id="239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2"/>
    <p:restoredTop sz="96327"/>
  </p:normalViewPr>
  <p:slideViewPr>
    <p:cSldViewPr snapToGrid="0">
      <p:cViewPr varScale="1">
        <p:scale>
          <a:sx n="67" d="100"/>
          <a:sy n="67" d="100"/>
        </p:scale>
        <p:origin x="1915" y="5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99DE00-0090-5D42-82AB-DEA02BA217DB}" type="doc">
      <dgm:prSet loTypeId="urn:microsoft.com/office/officeart/2005/8/layout/arrow6" loCatId="" qsTypeId="urn:microsoft.com/office/officeart/2005/8/quickstyle/simple4" qsCatId="simple" csTypeId="urn:microsoft.com/office/officeart/2005/8/colors/accent1_2" csCatId="accent1" phldr="1"/>
      <dgm:spPr/>
      <dgm:t>
        <a:bodyPr/>
        <a:lstStyle/>
        <a:p>
          <a:endParaRPr lang="en-US"/>
        </a:p>
      </dgm:t>
    </dgm:pt>
    <dgm:pt modelId="{5BEDED67-DB4C-8040-8F0D-809E2D6F7AF2}">
      <dgm:prSet phldrT="[Text]" custT="1"/>
      <dgm:spPr/>
      <dgm:t>
        <a:bodyPr/>
        <a:lstStyle/>
        <a:p>
          <a:r>
            <a:rPr lang="en-US" sz="4400" dirty="0">
              <a:solidFill>
                <a:schemeClr val="bg1"/>
              </a:solidFill>
            </a:rPr>
            <a:t>Mind</a:t>
          </a:r>
          <a:r>
            <a:rPr lang="en-US" sz="5600" dirty="0">
              <a:solidFill>
                <a:schemeClr val="bg1"/>
              </a:solidFill>
            </a:rPr>
            <a:t> </a:t>
          </a:r>
        </a:p>
      </dgm:t>
    </dgm:pt>
    <dgm:pt modelId="{4C2E28D2-B86D-EA4C-99FE-9E1C48F34ABF}" type="parTrans" cxnId="{72F30CE9-DC9F-2A43-8405-C7F83D2AC81B}">
      <dgm:prSet/>
      <dgm:spPr/>
      <dgm:t>
        <a:bodyPr/>
        <a:lstStyle/>
        <a:p>
          <a:endParaRPr lang="en-US"/>
        </a:p>
      </dgm:t>
    </dgm:pt>
    <dgm:pt modelId="{D1A85813-F962-6648-BDEC-0534FED69170}" type="sibTrans" cxnId="{72F30CE9-DC9F-2A43-8405-C7F83D2AC81B}">
      <dgm:prSet/>
      <dgm:spPr/>
      <dgm:t>
        <a:bodyPr/>
        <a:lstStyle/>
        <a:p>
          <a:endParaRPr lang="en-US"/>
        </a:p>
      </dgm:t>
    </dgm:pt>
    <dgm:pt modelId="{F6D71B1A-2EDB-8747-87E4-1A0518A5E798}">
      <dgm:prSet phldrT="[Text]" custT="1"/>
      <dgm:spPr/>
      <dgm:t>
        <a:bodyPr/>
        <a:lstStyle/>
        <a:p>
          <a:pPr>
            <a:lnSpc>
              <a:spcPct val="70000"/>
            </a:lnSpc>
          </a:pPr>
          <a:r>
            <a:rPr lang="en-US" sz="4400" dirty="0">
              <a:solidFill>
                <a:schemeClr val="bg1"/>
              </a:solidFill>
            </a:rPr>
            <a:t>Matter</a:t>
          </a:r>
        </a:p>
      </dgm:t>
    </dgm:pt>
    <dgm:pt modelId="{1E3BF76B-1DDA-0946-BDF9-1928CCF3D7B5}" type="parTrans" cxnId="{450D5503-C874-2B48-9B50-BB2051C025BC}">
      <dgm:prSet/>
      <dgm:spPr/>
      <dgm:t>
        <a:bodyPr/>
        <a:lstStyle/>
        <a:p>
          <a:endParaRPr lang="en-US"/>
        </a:p>
      </dgm:t>
    </dgm:pt>
    <dgm:pt modelId="{FB4EC853-DC89-B540-BC8D-95D3A23ADB4B}" type="sibTrans" cxnId="{450D5503-C874-2B48-9B50-BB2051C025BC}">
      <dgm:prSet/>
      <dgm:spPr/>
      <dgm:t>
        <a:bodyPr/>
        <a:lstStyle/>
        <a:p>
          <a:endParaRPr lang="en-US"/>
        </a:p>
      </dgm:t>
    </dgm:pt>
    <dgm:pt modelId="{47CC2FEF-B7D4-AD46-80E8-3B5E96F8A9AE}">
      <dgm:prSet phldrT="[Text]"/>
      <dgm:spPr/>
      <dgm:t>
        <a:bodyPr/>
        <a:lstStyle/>
        <a:p>
          <a:pPr>
            <a:lnSpc>
              <a:spcPct val="70000"/>
            </a:lnSpc>
          </a:pPr>
          <a:endParaRPr lang="en-US" dirty="0"/>
        </a:p>
      </dgm:t>
    </dgm:pt>
    <dgm:pt modelId="{9ACCB239-F024-B048-B978-8E4552E03759}" type="parTrans" cxnId="{633BADD2-9928-7F4C-A8DC-1E9EE9C14271}">
      <dgm:prSet/>
      <dgm:spPr/>
      <dgm:t>
        <a:bodyPr/>
        <a:lstStyle/>
        <a:p>
          <a:endParaRPr lang="en-US"/>
        </a:p>
      </dgm:t>
    </dgm:pt>
    <dgm:pt modelId="{430E5A82-A01E-5B4D-BB7D-0FFC78667BD3}" type="sibTrans" cxnId="{633BADD2-9928-7F4C-A8DC-1E9EE9C14271}">
      <dgm:prSet/>
      <dgm:spPr/>
      <dgm:t>
        <a:bodyPr/>
        <a:lstStyle/>
        <a:p>
          <a:endParaRPr lang="en-US"/>
        </a:p>
      </dgm:t>
    </dgm:pt>
    <dgm:pt modelId="{AE003CAB-498B-FE49-9C7F-3680D9C54E2C}" type="pres">
      <dgm:prSet presAssocID="{5099DE00-0090-5D42-82AB-DEA02BA217DB}" presName="compositeShape" presStyleCnt="0">
        <dgm:presLayoutVars>
          <dgm:chMax val="2"/>
          <dgm:dir/>
          <dgm:resizeHandles val="exact"/>
        </dgm:presLayoutVars>
      </dgm:prSet>
      <dgm:spPr/>
    </dgm:pt>
    <dgm:pt modelId="{6BCA7DD7-6030-D34E-ADE0-55B86EE0E9CB}" type="pres">
      <dgm:prSet presAssocID="{5099DE00-0090-5D42-82AB-DEA02BA217DB}" presName="ribbon" presStyleLbl="node1" presStyleIdx="0" presStyleCnt="1"/>
      <dgm:spPr>
        <a:gradFill rotWithShape="0">
          <a:gsLst>
            <a:gs pos="0">
              <a:srgbClr val="0070C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dgm:spPr>
    </dgm:pt>
    <dgm:pt modelId="{A5F0D946-17F6-1349-96DA-28E21378F918}" type="pres">
      <dgm:prSet presAssocID="{5099DE00-0090-5D42-82AB-DEA02BA217DB}" presName="leftArrowText" presStyleLbl="node1" presStyleIdx="0" presStyleCnt="1">
        <dgm:presLayoutVars>
          <dgm:chMax val="0"/>
          <dgm:bulletEnabled val="1"/>
        </dgm:presLayoutVars>
      </dgm:prSet>
      <dgm:spPr/>
    </dgm:pt>
    <dgm:pt modelId="{A4EDE7BE-CD9B-6343-8708-A0871E696EAC}" type="pres">
      <dgm:prSet presAssocID="{5099DE00-0090-5D42-82AB-DEA02BA217DB}" presName="rightArrowText" presStyleLbl="node1" presStyleIdx="0" presStyleCnt="1">
        <dgm:presLayoutVars>
          <dgm:chMax val="0"/>
          <dgm:bulletEnabled val="1"/>
        </dgm:presLayoutVars>
      </dgm:prSet>
      <dgm:spPr/>
    </dgm:pt>
  </dgm:ptLst>
  <dgm:cxnLst>
    <dgm:cxn modelId="{450D5503-C874-2B48-9B50-BB2051C025BC}" srcId="{5099DE00-0090-5D42-82AB-DEA02BA217DB}" destId="{F6D71B1A-2EDB-8747-87E4-1A0518A5E798}" srcOrd="1" destOrd="0" parTransId="{1E3BF76B-1DDA-0946-BDF9-1928CCF3D7B5}" sibTransId="{FB4EC853-DC89-B540-BC8D-95D3A23ADB4B}"/>
    <dgm:cxn modelId="{5BBC486D-B585-0749-B678-BA4C14174900}" type="presOf" srcId="{F6D71B1A-2EDB-8747-87E4-1A0518A5E798}" destId="{A4EDE7BE-CD9B-6343-8708-A0871E696EAC}" srcOrd="0" destOrd="0" presId="urn:microsoft.com/office/officeart/2005/8/layout/arrow6"/>
    <dgm:cxn modelId="{C28CDD8D-C63F-B044-BC8B-4AC7FDAFF3C4}" type="presOf" srcId="{5BEDED67-DB4C-8040-8F0D-809E2D6F7AF2}" destId="{A5F0D946-17F6-1349-96DA-28E21378F918}" srcOrd="0" destOrd="0" presId="urn:microsoft.com/office/officeart/2005/8/layout/arrow6"/>
    <dgm:cxn modelId="{B4D497A1-8FCD-244C-A87E-1602C9FFC821}" type="presOf" srcId="{5099DE00-0090-5D42-82AB-DEA02BA217DB}" destId="{AE003CAB-498B-FE49-9C7F-3680D9C54E2C}" srcOrd="0" destOrd="0" presId="urn:microsoft.com/office/officeart/2005/8/layout/arrow6"/>
    <dgm:cxn modelId="{633BADD2-9928-7F4C-A8DC-1E9EE9C14271}" srcId="{5099DE00-0090-5D42-82AB-DEA02BA217DB}" destId="{47CC2FEF-B7D4-AD46-80E8-3B5E96F8A9AE}" srcOrd="2" destOrd="0" parTransId="{9ACCB239-F024-B048-B978-8E4552E03759}" sibTransId="{430E5A82-A01E-5B4D-BB7D-0FFC78667BD3}"/>
    <dgm:cxn modelId="{72F30CE9-DC9F-2A43-8405-C7F83D2AC81B}" srcId="{5099DE00-0090-5D42-82AB-DEA02BA217DB}" destId="{5BEDED67-DB4C-8040-8F0D-809E2D6F7AF2}" srcOrd="0" destOrd="0" parTransId="{4C2E28D2-B86D-EA4C-99FE-9E1C48F34ABF}" sibTransId="{D1A85813-F962-6648-BDEC-0534FED69170}"/>
    <dgm:cxn modelId="{8034F2C5-0FA3-F34D-9B0E-47C80BD5B582}" type="presParOf" srcId="{AE003CAB-498B-FE49-9C7F-3680D9C54E2C}" destId="{6BCA7DD7-6030-D34E-ADE0-55B86EE0E9CB}" srcOrd="0" destOrd="0" presId="urn:microsoft.com/office/officeart/2005/8/layout/arrow6"/>
    <dgm:cxn modelId="{9E42C844-AF32-7341-B6E1-7C6AAD43DB9D}" type="presParOf" srcId="{AE003CAB-498B-FE49-9C7F-3680D9C54E2C}" destId="{A5F0D946-17F6-1349-96DA-28E21378F918}" srcOrd="1" destOrd="0" presId="urn:microsoft.com/office/officeart/2005/8/layout/arrow6"/>
    <dgm:cxn modelId="{2D935BF9-6418-EE4B-9695-A8E5D2628952}" type="presParOf" srcId="{AE003CAB-498B-FE49-9C7F-3680D9C54E2C}" destId="{A4EDE7BE-CD9B-6343-8708-A0871E696EAC}"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9E1D8D-90FB-4C7B-B5D6-945BCA15D4C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0E5B968B-3B1D-4F16-8711-5838896B6ECE}">
      <dgm:prSet phldrT="[Text]" custT="1"/>
      <dgm:spPr/>
      <dgm:t>
        <a:bodyPr/>
        <a:lstStyle/>
        <a:p>
          <a:r>
            <a:rPr lang="en-US" sz="2300" b="1" dirty="0">
              <a:effectLst>
                <a:outerShdw blurRad="38100" dist="38100" dir="2700000" algn="tl">
                  <a:srgbClr val="000000">
                    <a:alpha val="43137"/>
                  </a:srgbClr>
                </a:outerShdw>
              </a:effectLst>
            </a:rPr>
            <a:t>Consciousness</a:t>
          </a:r>
        </a:p>
        <a:p>
          <a:r>
            <a:rPr lang="en-US" sz="2400" dirty="0">
              <a:solidFill>
                <a:srgbClr val="FFFF00"/>
              </a:solidFill>
              <a:effectLst>
                <a:outerShdw blurRad="38100" dist="38100" dir="2700000" algn="tl">
                  <a:srgbClr val="000000">
                    <a:alpha val="43137"/>
                  </a:srgbClr>
                </a:outerShdw>
              </a:effectLst>
            </a:rPr>
            <a:t>Within</a:t>
          </a:r>
        </a:p>
      </dgm:t>
    </dgm:pt>
    <dgm:pt modelId="{D5E3AC63-69B9-46B4-B874-CE1F7BE2AD96}" type="parTrans" cxnId="{47F9EEE9-3AE6-4BB9-9B95-A9081E319A7B}">
      <dgm:prSet/>
      <dgm:spPr/>
      <dgm:t>
        <a:bodyPr/>
        <a:lstStyle/>
        <a:p>
          <a:endParaRPr lang="en-US"/>
        </a:p>
      </dgm:t>
    </dgm:pt>
    <dgm:pt modelId="{980894BE-118F-430D-8059-A551316F40ED}" type="sibTrans" cxnId="{47F9EEE9-3AE6-4BB9-9B95-A9081E319A7B}">
      <dgm:prSet/>
      <dgm:spPr/>
      <dgm:t>
        <a:bodyPr/>
        <a:lstStyle/>
        <a:p>
          <a:endParaRPr lang="en-US"/>
        </a:p>
      </dgm:t>
    </dgm:pt>
    <dgm:pt modelId="{315A3B82-E4CC-478C-8393-315717EDA7F3}">
      <dgm:prSet phldrT="[Text]" custT="1"/>
      <dgm:spPr/>
      <dgm:t>
        <a:bodyPr/>
        <a:lstStyle/>
        <a:p>
          <a:r>
            <a:rPr lang="en-US" sz="2400" b="1" dirty="0">
              <a:solidFill>
                <a:schemeClr val="bg1"/>
              </a:solidFill>
              <a:effectLst>
                <a:outerShdw blurRad="38100" dist="38100" dir="2700000" algn="tl">
                  <a:srgbClr val="000000">
                    <a:alpha val="43137"/>
                  </a:srgbClr>
                </a:outerShdw>
              </a:effectLst>
            </a:rPr>
            <a:t>Attraction</a:t>
          </a:r>
        </a:p>
        <a:p>
          <a:r>
            <a:rPr lang="en-US" sz="2200" dirty="0">
              <a:solidFill>
                <a:srgbClr val="FFFF00"/>
              </a:solidFill>
              <a:effectLst>
                <a:outerShdw blurRad="38100" dist="38100" dir="2700000" algn="tl">
                  <a:srgbClr val="000000">
                    <a:alpha val="43137"/>
                  </a:srgbClr>
                </a:outerShdw>
              </a:effectLst>
            </a:rPr>
            <a:t>Without</a:t>
          </a:r>
        </a:p>
      </dgm:t>
    </dgm:pt>
    <dgm:pt modelId="{57F4C939-D053-42E8-8AC5-A6C92A553C46}" type="parTrans" cxnId="{F7A03562-3C7B-4F0C-8ADE-93AD531CFC25}">
      <dgm:prSet/>
      <dgm:spPr/>
      <dgm:t>
        <a:bodyPr/>
        <a:lstStyle/>
        <a:p>
          <a:endParaRPr lang="en-US"/>
        </a:p>
      </dgm:t>
    </dgm:pt>
    <dgm:pt modelId="{C82D8347-5DBF-477B-904B-A228ED34E803}" type="sibTrans" cxnId="{F7A03562-3C7B-4F0C-8ADE-93AD531CFC25}">
      <dgm:prSet/>
      <dgm:spPr/>
      <dgm:t>
        <a:bodyPr/>
        <a:lstStyle/>
        <a:p>
          <a:endParaRPr lang="en-US"/>
        </a:p>
      </dgm:t>
    </dgm:pt>
    <dgm:pt modelId="{3E542D54-188F-4046-AAE0-9AC026E8F88D}">
      <dgm:prSet phldrT="[Text]" custT="1"/>
      <dgm:spPr/>
      <dgm:t>
        <a:bodyPr/>
        <a:lstStyle/>
        <a:p>
          <a:r>
            <a:rPr lang="en-US" sz="2400" b="1" dirty="0">
              <a:solidFill>
                <a:schemeClr val="bg1"/>
              </a:solidFill>
              <a:effectLst>
                <a:outerShdw blurRad="38100" dist="38100" dir="2700000" algn="tl">
                  <a:srgbClr val="000000">
                    <a:alpha val="43137"/>
                  </a:srgbClr>
                </a:outerShdw>
              </a:effectLst>
            </a:rPr>
            <a:t>Attraction</a:t>
          </a:r>
        </a:p>
        <a:p>
          <a:r>
            <a:rPr lang="en-US" sz="2200" dirty="0">
              <a:solidFill>
                <a:srgbClr val="FFFF00"/>
              </a:solidFill>
              <a:effectLst>
                <a:outerShdw blurRad="38100" dist="38100" dir="2700000" algn="tl">
                  <a:srgbClr val="000000">
                    <a:alpha val="43137"/>
                  </a:srgbClr>
                </a:outerShdw>
              </a:effectLst>
            </a:rPr>
            <a:t>Without</a:t>
          </a:r>
        </a:p>
      </dgm:t>
    </dgm:pt>
    <dgm:pt modelId="{25A874CC-8FC2-462B-B60A-8CD3E862DEBE}" type="parTrans" cxnId="{A4106B1A-7D41-4848-A11A-E46E892DBA54}">
      <dgm:prSet/>
      <dgm:spPr/>
      <dgm:t>
        <a:bodyPr/>
        <a:lstStyle/>
        <a:p>
          <a:endParaRPr lang="en-US"/>
        </a:p>
      </dgm:t>
    </dgm:pt>
    <dgm:pt modelId="{61C75D25-607F-4F01-BF39-F3DBAE6F5353}" type="sibTrans" cxnId="{A4106B1A-7D41-4848-A11A-E46E892DBA54}">
      <dgm:prSet/>
      <dgm:spPr/>
      <dgm:t>
        <a:bodyPr/>
        <a:lstStyle/>
        <a:p>
          <a:endParaRPr lang="en-US"/>
        </a:p>
      </dgm:t>
    </dgm:pt>
    <dgm:pt modelId="{3CD4F369-4103-4715-887D-7EE069EE86C3}" type="pres">
      <dgm:prSet presAssocID="{379E1D8D-90FB-4C7B-B5D6-945BCA15D4CE}" presName="Name0" presStyleCnt="0">
        <dgm:presLayoutVars>
          <dgm:dir/>
          <dgm:resizeHandles val="exact"/>
        </dgm:presLayoutVars>
      </dgm:prSet>
      <dgm:spPr/>
    </dgm:pt>
    <dgm:pt modelId="{44FAC2E9-DEC0-4507-BD6C-6D24F3AE2FE5}" type="pres">
      <dgm:prSet presAssocID="{0E5B968B-3B1D-4F16-8711-5838896B6ECE}" presName="node" presStyleLbl="node1" presStyleIdx="0" presStyleCnt="3">
        <dgm:presLayoutVars>
          <dgm:bulletEnabled val="1"/>
        </dgm:presLayoutVars>
      </dgm:prSet>
      <dgm:spPr/>
    </dgm:pt>
    <dgm:pt modelId="{14939544-B1E8-434B-A362-1ADA0AD1BB67}" type="pres">
      <dgm:prSet presAssocID="{980894BE-118F-430D-8059-A551316F40ED}" presName="sibTrans" presStyleLbl="sibTrans2D1" presStyleIdx="0" presStyleCnt="3"/>
      <dgm:spPr/>
    </dgm:pt>
    <dgm:pt modelId="{026076E7-0294-4E95-B815-C4D6884BEA95}" type="pres">
      <dgm:prSet presAssocID="{980894BE-118F-430D-8059-A551316F40ED}" presName="connectorText" presStyleLbl="sibTrans2D1" presStyleIdx="0" presStyleCnt="3"/>
      <dgm:spPr/>
    </dgm:pt>
    <dgm:pt modelId="{002B0553-50FD-47FD-A28A-F482D23FBC10}" type="pres">
      <dgm:prSet presAssocID="{315A3B82-E4CC-478C-8393-315717EDA7F3}" presName="node" presStyleLbl="node1" presStyleIdx="1" presStyleCnt="3" custRadScaleRad="99955" custRadScaleInc="68">
        <dgm:presLayoutVars>
          <dgm:bulletEnabled val="1"/>
        </dgm:presLayoutVars>
      </dgm:prSet>
      <dgm:spPr/>
    </dgm:pt>
    <dgm:pt modelId="{97457FAA-6C4E-439E-892A-FDEC03BF7FB1}" type="pres">
      <dgm:prSet presAssocID="{C82D8347-5DBF-477B-904B-A228ED34E803}" presName="sibTrans" presStyleLbl="sibTrans2D1" presStyleIdx="1" presStyleCnt="3"/>
      <dgm:spPr/>
    </dgm:pt>
    <dgm:pt modelId="{D1D5C582-2FE5-43D9-852A-77E1C6DB8132}" type="pres">
      <dgm:prSet presAssocID="{C82D8347-5DBF-477B-904B-A228ED34E803}" presName="connectorText" presStyleLbl="sibTrans2D1" presStyleIdx="1" presStyleCnt="3"/>
      <dgm:spPr/>
    </dgm:pt>
    <dgm:pt modelId="{3A4EA1E5-1A6E-48A8-B741-FCAC5D739D65}" type="pres">
      <dgm:prSet presAssocID="{3E542D54-188F-4046-AAE0-9AC026E8F88D}" presName="node" presStyleLbl="node1" presStyleIdx="2" presStyleCnt="3" custRadScaleRad="101652" custRadScaleInc="-1176">
        <dgm:presLayoutVars>
          <dgm:bulletEnabled val="1"/>
        </dgm:presLayoutVars>
      </dgm:prSet>
      <dgm:spPr/>
    </dgm:pt>
    <dgm:pt modelId="{0FFB96EF-DCAA-4C0F-95D3-248B02D6F856}" type="pres">
      <dgm:prSet presAssocID="{61C75D25-607F-4F01-BF39-F3DBAE6F5353}" presName="sibTrans" presStyleLbl="sibTrans2D1" presStyleIdx="2" presStyleCnt="3"/>
      <dgm:spPr/>
    </dgm:pt>
    <dgm:pt modelId="{17B6D907-B486-4D74-A537-462CF3056F45}" type="pres">
      <dgm:prSet presAssocID="{61C75D25-607F-4F01-BF39-F3DBAE6F5353}" presName="connectorText" presStyleLbl="sibTrans2D1" presStyleIdx="2" presStyleCnt="3"/>
      <dgm:spPr/>
    </dgm:pt>
  </dgm:ptLst>
  <dgm:cxnLst>
    <dgm:cxn modelId="{A4106B1A-7D41-4848-A11A-E46E892DBA54}" srcId="{379E1D8D-90FB-4C7B-B5D6-945BCA15D4CE}" destId="{3E542D54-188F-4046-AAE0-9AC026E8F88D}" srcOrd="2" destOrd="0" parTransId="{25A874CC-8FC2-462B-B60A-8CD3E862DEBE}" sibTransId="{61C75D25-607F-4F01-BF39-F3DBAE6F5353}"/>
    <dgm:cxn modelId="{B3FA4D2B-B4F3-6D4A-9CF5-39893D1EFB60}" type="presOf" srcId="{379E1D8D-90FB-4C7B-B5D6-945BCA15D4CE}" destId="{3CD4F369-4103-4715-887D-7EE069EE86C3}" srcOrd="0" destOrd="0" presId="urn:microsoft.com/office/officeart/2005/8/layout/cycle7"/>
    <dgm:cxn modelId="{8CE3D92B-A7C8-AB4A-8E22-EDC520382E06}" type="presOf" srcId="{980894BE-118F-430D-8059-A551316F40ED}" destId="{14939544-B1E8-434B-A362-1ADA0AD1BB67}" srcOrd="0" destOrd="0" presId="urn:microsoft.com/office/officeart/2005/8/layout/cycle7"/>
    <dgm:cxn modelId="{18CFD239-C6A2-0942-86E3-B71824FD2CAE}" type="presOf" srcId="{61C75D25-607F-4F01-BF39-F3DBAE6F5353}" destId="{0FFB96EF-DCAA-4C0F-95D3-248B02D6F856}" srcOrd="0" destOrd="0" presId="urn:microsoft.com/office/officeart/2005/8/layout/cycle7"/>
    <dgm:cxn modelId="{F7A03562-3C7B-4F0C-8ADE-93AD531CFC25}" srcId="{379E1D8D-90FB-4C7B-B5D6-945BCA15D4CE}" destId="{315A3B82-E4CC-478C-8393-315717EDA7F3}" srcOrd="1" destOrd="0" parTransId="{57F4C939-D053-42E8-8AC5-A6C92A553C46}" sibTransId="{C82D8347-5DBF-477B-904B-A228ED34E803}"/>
    <dgm:cxn modelId="{E7655548-3E7B-5D4B-BEDE-196511BDD4E1}" type="presOf" srcId="{C82D8347-5DBF-477B-904B-A228ED34E803}" destId="{97457FAA-6C4E-439E-892A-FDEC03BF7FB1}" srcOrd="0" destOrd="0" presId="urn:microsoft.com/office/officeart/2005/8/layout/cycle7"/>
    <dgm:cxn modelId="{3FD0F652-ACA6-5A4D-9B3D-04C177A7484B}" type="presOf" srcId="{C82D8347-5DBF-477B-904B-A228ED34E803}" destId="{D1D5C582-2FE5-43D9-852A-77E1C6DB8132}" srcOrd="1" destOrd="0" presId="urn:microsoft.com/office/officeart/2005/8/layout/cycle7"/>
    <dgm:cxn modelId="{4BBEEA89-3AF6-F241-B5AE-0A8AD0A0921A}" type="presOf" srcId="{315A3B82-E4CC-478C-8393-315717EDA7F3}" destId="{002B0553-50FD-47FD-A28A-F482D23FBC10}" srcOrd="0" destOrd="0" presId="urn:microsoft.com/office/officeart/2005/8/layout/cycle7"/>
    <dgm:cxn modelId="{31D947AD-3A33-9A4E-B1AE-10C40451F275}" type="presOf" srcId="{3E542D54-188F-4046-AAE0-9AC026E8F88D}" destId="{3A4EA1E5-1A6E-48A8-B741-FCAC5D739D65}" srcOrd="0" destOrd="0" presId="urn:microsoft.com/office/officeart/2005/8/layout/cycle7"/>
    <dgm:cxn modelId="{76281FB3-050B-4A43-AF50-87D04A3A740C}" type="presOf" srcId="{0E5B968B-3B1D-4F16-8711-5838896B6ECE}" destId="{44FAC2E9-DEC0-4507-BD6C-6D24F3AE2FE5}" srcOrd="0" destOrd="0" presId="urn:microsoft.com/office/officeart/2005/8/layout/cycle7"/>
    <dgm:cxn modelId="{47F9EEE9-3AE6-4BB9-9B95-A9081E319A7B}" srcId="{379E1D8D-90FB-4C7B-B5D6-945BCA15D4CE}" destId="{0E5B968B-3B1D-4F16-8711-5838896B6ECE}" srcOrd="0" destOrd="0" parTransId="{D5E3AC63-69B9-46B4-B874-CE1F7BE2AD96}" sibTransId="{980894BE-118F-430D-8059-A551316F40ED}"/>
    <dgm:cxn modelId="{EEBEAEEF-01C7-8F40-A0F2-669B9D2E2C93}" type="presOf" srcId="{61C75D25-607F-4F01-BF39-F3DBAE6F5353}" destId="{17B6D907-B486-4D74-A537-462CF3056F45}" srcOrd="1" destOrd="0" presId="urn:microsoft.com/office/officeart/2005/8/layout/cycle7"/>
    <dgm:cxn modelId="{6126B5F2-5E0E-7A46-B336-CC042E53E8C6}" type="presOf" srcId="{980894BE-118F-430D-8059-A551316F40ED}" destId="{026076E7-0294-4E95-B815-C4D6884BEA95}" srcOrd="1" destOrd="0" presId="urn:microsoft.com/office/officeart/2005/8/layout/cycle7"/>
    <dgm:cxn modelId="{5C1225EC-0B6E-474C-81D6-61B7E888C1A6}" type="presParOf" srcId="{3CD4F369-4103-4715-887D-7EE069EE86C3}" destId="{44FAC2E9-DEC0-4507-BD6C-6D24F3AE2FE5}" srcOrd="0" destOrd="0" presId="urn:microsoft.com/office/officeart/2005/8/layout/cycle7"/>
    <dgm:cxn modelId="{E98ED3AF-5EA8-454C-A5A0-95A1E87B3AAB}" type="presParOf" srcId="{3CD4F369-4103-4715-887D-7EE069EE86C3}" destId="{14939544-B1E8-434B-A362-1ADA0AD1BB67}" srcOrd="1" destOrd="0" presId="urn:microsoft.com/office/officeart/2005/8/layout/cycle7"/>
    <dgm:cxn modelId="{66B2222A-5574-5E4E-AC20-5DF4A5E2206C}" type="presParOf" srcId="{14939544-B1E8-434B-A362-1ADA0AD1BB67}" destId="{026076E7-0294-4E95-B815-C4D6884BEA95}" srcOrd="0" destOrd="0" presId="urn:microsoft.com/office/officeart/2005/8/layout/cycle7"/>
    <dgm:cxn modelId="{E8E08FD9-AECA-194E-93B7-CF24BE808392}" type="presParOf" srcId="{3CD4F369-4103-4715-887D-7EE069EE86C3}" destId="{002B0553-50FD-47FD-A28A-F482D23FBC10}" srcOrd="2" destOrd="0" presId="urn:microsoft.com/office/officeart/2005/8/layout/cycle7"/>
    <dgm:cxn modelId="{310CC716-378B-8D40-9858-624E9E6D6A18}" type="presParOf" srcId="{3CD4F369-4103-4715-887D-7EE069EE86C3}" destId="{97457FAA-6C4E-439E-892A-FDEC03BF7FB1}" srcOrd="3" destOrd="0" presId="urn:microsoft.com/office/officeart/2005/8/layout/cycle7"/>
    <dgm:cxn modelId="{0647AE6A-493C-884C-BB40-B6C718C46988}" type="presParOf" srcId="{97457FAA-6C4E-439E-892A-FDEC03BF7FB1}" destId="{D1D5C582-2FE5-43D9-852A-77E1C6DB8132}" srcOrd="0" destOrd="0" presId="urn:microsoft.com/office/officeart/2005/8/layout/cycle7"/>
    <dgm:cxn modelId="{28E38B19-4DC4-3B4B-8B60-73DBBC189850}" type="presParOf" srcId="{3CD4F369-4103-4715-887D-7EE069EE86C3}" destId="{3A4EA1E5-1A6E-48A8-B741-FCAC5D739D65}" srcOrd="4" destOrd="0" presId="urn:microsoft.com/office/officeart/2005/8/layout/cycle7"/>
    <dgm:cxn modelId="{9673B350-4E70-1345-8CC9-634677EA4180}" type="presParOf" srcId="{3CD4F369-4103-4715-887D-7EE069EE86C3}" destId="{0FFB96EF-DCAA-4C0F-95D3-248B02D6F856}" srcOrd="5" destOrd="0" presId="urn:microsoft.com/office/officeart/2005/8/layout/cycle7"/>
    <dgm:cxn modelId="{9D679103-3C32-B24A-BE77-6DB50488C4DD}" type="presParOf" srcId="{0FFB96EF-DCAA-4C0F-95D3-248B02D6F856}" destId="{17B6D907-B486-4D74-A537-462CF3056F4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763297-B739-4CE0-8EC6-312AE63B397F}"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E3E39CA-D19D-40CE-B92E-7A9DB6C34F3B}">
      <dgm:prSet/>
      <dgm:spPr/>
      <dgm:t>
        <a:bodyPr/>
        <a:lstStyle/>
        <a:p>
          <a:r>
            <a:rPr lang="en-US" dirty="0"/>
            <a:t>Religion is a natural process of individuation. </a:t>
          </a:r>
        </a:p>
        <a:p>
          <a:endParaRPr lang="en-US" dirty="0"/>
        </a:p>
        <a:p>
          <a:r>
            <a:rPr lang="en-US" dirty="0"/>
            <a:t>Humanity’s relation to divinity lay in its relation to the unconscious (cosmic plenum) as the ground of consciousness and meaning. </a:t>
          </a:r>
        </a:p>
      </dgm:t>
    </dgm:pt>
    <dgm:pt modelId="{FA8B0544-D734-4BEE-A5B6-9E6A27340DB8}" type="parTrans" cxnId="{7AB7997B-0E9B-4E80-994D-182AB9A812BF}">
      <dgm:prSet/>
      <dgm:spPr/>
      <dgm:t>
        <a:bodyPr/>
        <a:lstStyle/>
        <a:p>
          <a:endParaRPr lang="en-US"/>
        </a:p>
      </dgm:t>
    </dgm:pt>
    <dgm:pt modelId="{6B928169-AE3F-41FE-B576-02E81BD20E2A}" type="sibTrans" cxnId="{7AB7997B-0E9B-4E80-994D-182AB9A812BF}">
      <dgm:prSet/>
      <dgm:spPr/>
      <dgm:t>
        <a:bodyPr/>
        <a:lstStyle/>
        <a:p>
          <a:endParaRPr lang="en-US"/>
        </a:p>
      </dgm:t>
    </dgm:pt>
    <dgm:pt modelId="{F4006038-DC3A-F14A-BBD4-9D56CD1C3D8C}" type="pres">
      <dgm:prSet presAssocID="{25763297-B739-4CE0-8EC6-312AE63B397F}" presName="hierChild1" presStyleCnt="0">
        <dgm:presLayoutVars>
          <dgm:chPref val="1"/>
          <dgm:dir/>
          <dgm:animOne val="branch"/>
          <dgm:animLvl val="lvl"/>
          <dgm:resizeHandles/>
        </dgm:presLayoutVars>
      </dgm:prSet>
      <dgm:spPr/>
    </dgm:pt>
    <dgm:pt modelId="{544B8E6E-1C2F-2846-9482-DA2D90ADD984}" type="pres">
      <dgm:prSet presAssocID="{6E3E39CA-D19D-40CE-B92E-7A9DB6C34F3B}" presName="hierRoot1" presStyleCnt="0"/>
      <dgm:spPr/>
    </dgm:pt>
    <dgm:pt modelId="{217D8BC8-41A1-914A-AD50-6046785D35D5}" type="pres">
      <dgm:prSet presAssocID="{6E3E39CA-D19D-40CE-B92E-7A9DB6C34F3B}" presName="composite" presStyleCnt="0"/>
      <dgm:spPr/>
    </dgm:pt>
    <dgm:pt modelId="{885BBEF9-84B0-5245-A799-F84FD551FD02}" type="pres">
      <dgm:prSet presAssocID="{6E3E39CA-D19D-40CE-B92E-7A9DB6C34F3B}" presName="background" presStyleLbl="node0" presStyleIdx="0" presStyleCnt="1"/>
      <dgm:spPr/>
    </dgm:pt>
    <dgm:pt modelId="{5407F780-DFA2-0F45-BD18-2168FD61C933}" type="pres">
      <dgm:prSet presAssocID="{6E3E39CA-D19D-40CE-B92E-7A9DB6C34F3B}" presName="text" presStyleLbl="fgAcc0" presStyleIdx="0" presStyleCnt="1">
        <dgm:presLayoutVars>
          <dgm:chPref val="3"/>
        </dgm:presLayoutVars>
      </dgm:prSet>
      <dgm:spPr/>
    </dgm:pt>
    <dgm:pt modelId="{D543DD7F-357D-164E-AA74-B6339374E13D}" type="pres">
      <dgm:prSet presAssocID="{6E3E39CA-D19D-40CE-B92E-7A9DB6C34F3B}" presName="hierChild2" presStyleCnt="0"/>
      <dgm:spPr/>
    </dgm:pt>
  </dgm:ptLst>
  <dgm:cxnLst>
    <dgm:cxn modelId="{B629B068-4C39-A642-B8B1-00C15BA1C37A}" type="presOf" srcId="{6E3E39CA-D19D-40CE-B92E-7A9DB6C34F3B}" destId="{5407F780-DFA2-0F45-BD18-2168FD61C933}" srcOrd="0" destOrd="0" presId="urn:microsoft.com/office/officeart/2005/8/layout/hierarchy1"/>
    <dgm:cxn modelId="{7AB7997B-0E9B-4E80-994D-182AB9A812BF}" srcId="{25763297-B739-4CE0-8EC6-312AE63B397F}" destId="{6E3E39CA-D19D-40CE-B92E-7A9DB6C34F3B}" srcOrd="0" destOrd="0" parTransId="{FA8B0544-D734-4BEE-A5B6-9E6A27340DB8}" sibTransId="{6B928169-AE3F-41FE-B576-02E81BD20E2A}"/>
    <dgm:cxn modelId="{6A854DF3-F276-4E44-A8C9-6FB43F60687F}" type="presOf" srcId="{25763297-B739-4CE0-8EC6-312AE63B397F}" destId="{F4006038-DC3A-F14A-BBD4-9D56CD1C3D8C}" srcOrd="0" destOrd="0" presId="urn:microsoft.com/office/officeart/2005/8/layout/hierarchy1"/>
    <dgm:cxn modelId="{447BCBE5-D857-7B43-827E-F9F1EDECB1F9}" type="presParOf" srcId="{F4006038-DC3A-F14A-BBD4-9D56CD1C3D8C}" destId="{544B8E6E-1C2F-2846-9482-DA2D90ADD984}" srcOrd="0" destOrd="0" presId="urn:microsoft.com/office/officeart/2005/8/layout/hierarchy1"/>
    <dgm:cxn modelId="{6FFAFBB0-C294-B846-9C6B-CEC90F20E907}" type="presParOf" srcId="{544B8E6E-1C2F-2846-9482-DA2D90ADD984}" destId="{217D8BC8-41A1-914A-AD50-6046785D35D5}" srcOrd="0" destOrd="0" presId="urn:microsoft.com/office/officeart/2005/8/layout/hierarchy1"/>
    <dgm:cxn modelId="{3AF1827E-C2FB-EC4E-B292-73D0D13A1CA1}" type="presParOf" srcId="{217D8BC8-41A1-914A-AD50-6046785D35D5}" destId="{885BBEF9-84B0-5245-A799-F84FD551FD02}" srcOrd="0" destOrd="0" presId="urn:microsoft.com/office/officeart/2005/8/layout/hierarchy1"/>
    <dgm:cxn modelId="{B8AF4486-FCC0-9547-B5E1-44C16801F1EF}" type="presParOf" srcId="{217D8BC8-41A1-914A-AD50-6046785D35D5}" destId="{5407F780-DFA2-0F45-BD18-2168FD61C933}" srcOrd="1" destOrd="0" presId="urn:microsoft.com/office/officeart/2005/8/layout/hierarchy1"/>
    <dgm:cxn modelId="{00EAD519-5B08-2F4C-B9C0-43D6E93F62BA}" type="presParOf" srcId="{544B8E6E-1C2F-2846-9482-DA2D90ADD984}" destId="{D543DD7F-357D-164E-AA74-B6339374E1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A2C271-D85A-4639-B347-50B73A8D4336}"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6F722A33-B705-459F-A69D-31B94EB09D96}">
      <dgm:prSet/>
      <dgm:spPr/>
      <dgm:t>
        <a:bodyPr/>
        <a:lstStyle/>
        <a:p>
          <a:r>
            <a:rPr lang="en-US" b="1"/>
            <a:t>With Jesus emerges a new structure of existence; a new consciousness.</a:t>
          </a:r>
          <a:endParaRPr lang="en-US"/>
        </a:p>
      </dgm:t>
    </dgm:pt>
    <dgm:pt modelId="{4CC3DD43-2B53-4173-BCB6-804216DEC83D}" type="parTrans" cxnId="{1B88DDEC-3F90-402F-B1BD-F6054B1BEBFD}">
      <dgm:prSet/>
      <dgm:spPr/>
      <dgm:t>
        <a:bodyPr/>
        <a:lstStyle/>
        <a:p>
          <a:endParaRPr lang="en-US"/>
        </a:p>
      </dgm:t>
    </dgm:pt>
    <dgm:pt modelId="{B63F9EA9-D47E-498B-906E-CBF42915944F}" type="sibTrans" cxnId="{1B88DDEC-3F90-402F-B1BD-F6054B1BEBFD}">
      <dgm:prSet/>
      <dgm:spPr/>
      <dgm:t>
        <a:bodyPr/>
        <a:lstStyle/>
        <a:p>
          <a:endParaRPr lang="en-US"/>
        </a:p>
      </dgm:t>
    </dgm:pt>
    <dgm:pt modelId="{5716DCA8-12AB-4265-8717-2AB1EE3A6839}">
      <dgm:prSet/>
      <dgm:spPr/>
      <dgm:t>
        <a:bodyPr/>
        <a:lstStyle/>
        <a:p>
          <a:r>
            <a:rPr lang="en-US" b="1"/>
            <a:t>In Jesus we find the Hebraic ethically responsible individual and the intense experience of God</a:t>
          </a:r>
          <a:r>
            <a:rPr lang="ja-JP" b="1"/>
            <a:t>’</a:t>
          </a:r>
          <a:r>
            <a:rPr lang="en-US" b="1"/>
            <a:t>s immediacy.</a:t>
          </a:r>
          <a:endParaRPr lang="en-US"/>
        </a:p>
      </dgm:t>
    </dgm:pt>
    <dgm:pt modelId="{3CD1A051-9E3C-4FF8-9F09-0D174F83491C}" type="parTrans" cxnId="{772092A1-1914-4B1E-BFF2-0AC2B8DB7535}">
      <dgm:prSet/>
      <dgm:spPr/>
      <dgm:t>
        <a:bodyPr/>
        <a:lstStyle/>
        <a:p>
          <a:endParaRPr lang="en-US"/>
        </a:p>
      </dgm:t>
    </dgm:pt>
    <dgm:pt modelId="{9F22BEA6-C7EC-432E-BC91-8F764F0190CC}" type="sibTrans" cxnId="{772092A1-1914-4B1E-BFF2-0AC2B8DB7535}">
      <dgm:prSet/>
      <dgm:spPr/>
      <dgm:t>
        <a:bodyPr/>
        <a:lstStyle/>
        <a:p>
          <a:endParaRPr lang="en-US"/>
        </a:p>
      </dgm:t>
    </dgm:pt>
    <dgm:pt modelId="{2BBCC5D3-276A-4643-B0EE-37DF0CAF4527}">
      <dgm:prSet/>
      <dgm:spPr/>
      <dgm:t>
        <a:bodyPr/>
        <a:lstStyle/>
        <a:p>
          <a:r>
            <a:rPr lang="en-US" b="1"/>
            <a:t>Faith in God liberates individual to accept the full implications of one</a:t>
          </a:r>
          <a:r>
            <a:rPr lang="ja-JP" b="1"/>
            <a:t>’</a:t>
          </a:r>
          <a:r>
            <a:rPr lang="en-US" b="1"/>
            <a:t>s freedom and responsibility.  </a:t>
          </a:r>
          <a:endParaRPr lang="en-US"/>
        </a:p>
      </dgm:t>
    </dgm:pt>
    <dgm:pt modelId="{ED420FAD-2143-4149-9C10-18648ADFFAEA}" type="parTrans" cxnId="{CC6E8F8A-C892-4A74-9390-5326508C939E}">
      <dgm:prSet/>
      <dgm:spPr/>
      <dgm:t>
        <a:bodyPr/>
        <a:lstStyle/>
        <a:p>
          <a:endParaRPr lang="en-US"/>
        </a:p>
      </dgm:t>
    </dgm:pt>
    <dgm:pt modelId="{0EEC4B71-4DE6-431C-9BD8-6FDB8C2D4D16}" type="sibTrans" cxnId="{CC6E8F8A-C892-4A74-9390-5326508C939E}">
      <dgm:prSet/>
      <dgm:spPr/>
      <dgm:t>
        <a:bodyPr/>
        <a:lstStyle/>
        <a:p>
          <a:endParaRPr lang="en-US"/>
        </a:p>
      </dgm:t>
    </dgm:pt>
    <dgm:pt modelId="{56140A74-0047-CB4B-81B7-DAA931A9B803}" type="pres">
      <dgm:prSet presAssocID="{46A2C271-D85A-4639-B347-50B73A8D4336}" presName="vert0" presStyleCnt="0">
        <dgm:presLayoutVars>
          <dgm:dir/>
          <dgm:animOne val="branch"/>
          <dgm:animLvl val="lvl"/>
        </dgm:presLayoutVars>
      </dgm:prSet>
      <dgm:spPr/>
    </dgm:pt>
    <dgm:pt modelId="{887F48B6-A4B4-B347-95A9-27D15C3A7BDF}" type="pres">
      <dgm:prSet presAssocID="{6F722A33-B705-459F-A69D-31B94EB09D96}" presName="thickLine" presStyleLbl="alignNode1" presStyleIdx="0" presStyleCnt="3"/>
      <dgm:spPr/>
    </dgm:pt>
    <dgm:pt modelId="{F5EBDDA3-2119-2B4A-A73B-5765AD77EFA4}" type="pres">
      <dgm:prSet presAssocID="{6F722A33-B705-459F-A69D-31B94EB09D96}" presName="horz1" presStyleCnt="0"/>
      <dgm:spPr/>
    </dgm:pt>
    <dgm:pt modelId="{A74CC393-D48E-A54F-B809-DA0C2E38AE69}" type="pres">
      <dgm:prSet presAssocID="{6F722A33-B705-459F-A69D-31B94EB09D96}" presName="tx1" presStyleLbl="revTx" presStyleIdx="0" presStyleCnt="3"/>
      <dgm:spPr/>
    </dgm:pt>
    <dgm:pt modelId="{C3FD5689-5071-F949-8936-F8485EB4875F}" type="pres">
      <dgm:prSet presAssocID="{6F722A33-B705-459F-A69D-31B94EB09D96}" presName="vert1" presStyleCnt="0"/>
      <dgm:spPr/>
    </dgm:pt>
    <dgm:pt modelId="{E560B2F7-68D1-1B4F-82EA-3A1B813701BA}" type="pres">
      <dgm:prSet presAssocID="{5716DCA8-12AB-4265-8717-2AB1EE3A6839}" presName="thickLine" presStyleLbl="alignNode1" presStyleIdx="1" presStyleCnt="3"/>
      <dgm:spPr/>
    </dgm:pt>
    <dgm:pt modelId="{89590407-6FA7-ED4A-9F64-4C2BF5106450}" type="pres">
      <dgm:prSet presAssocID="{5716DCA8-12AB-4265-8717-2AB1EE3A6839}" presName="horz1" presStyleCnt="0"/>
      <dgm:spPr/>
    </dgm:pt>
    <dgm:pt modelId="{EB6C0D34-F364-E54F-A51C-2CB5A5741D49}" type="pres">
      <dgm:prSet presAssocID="{5716DCA8-12AB-4265-8717-2AB1EE3A6839}" presName="tx1" presStyleLbl="revTx" presStyleIdx="1" presStyleCnt="3"/>
      <dgm:spPr/>
    </dgm:pt>
    <dgm:pt modelId="{44EA529E-62D8-1E4D-87E4-8EE88691EE00}" type="pres">
      <dgm:prSet presAssocID="{5716DCA8-12AB-4265-8717-2AB1EE3A6839}" presName="vert1" presStyleCnt="0"/>
      <dgm:spPr/>
    </dgm:pt>
    <dgm:pt modelId="{948F9D98-B758-DF44-A8A1-C15ECB24CAFB}" type="pres">
      <dgm:prSet presAssocID="{2BBCC5D3-276A-4643-B0EE-37DF0CAF4527}" presName="thickLine" presStyleLbl="alignNode1" presStyleIdx="2" presStyleCnt="3"/>
      <dgm:spPr/>
    </dgm:pt>
    <dgm:pt modelId="{646C28E2-793E-EF4C-A0A5-A988B0018B48}" type="pres">
      <dgm:prSet presAssocID="{2BBCC5D3-276A-4643-B0EE-37DF0CAF4527}" presName="horz1" presStyleCnt="0"/>
      <dgm:spPr/>
    </dgm:pt>
    <dgm:pt modelId="{34DF4027-BE7D-5E4B-BB2C-52DD8D276B7A}" type="pres">
      <dgm:prSet presAssocID="{2BBCC5D3-276A-4643-B0EE-37DF0CAF4527}" presName="tx1" presStyleLbl="revTx" presStyleIdx="2" presStyleCnt="3"/>
      <dgm:spPr/>
    </dgm:pt>
    <dgm:pt modelId="{C5410695-9F29-194E-B8B3-C3DB2CC2C3BD}" type="pres">
      <dgm:prSet presAssocID="{2BBCC5D3-276A-4643-B0EE-37DF0CAF4527}" presName="vert1" presStyleCnt="0"/>
      <dgm:spPr/>
    </dgm:pt>
  </dgm:ptLst>
  <dgm:cxnLst>
    <dgm:cxn modelId="{CC6E8F8A-C892-4A74-9390-5326508C939E}" srcId="{46A2C271-D85A-4639-B347-50B73A8D4336}" destId="{2BBCC5D3-276A-4643-B0EE-37DF0CAF4527}" srcOrd="2" destOrd="0" parTransId="{ED420FAD-2143-4149-9C10-18648ADFFAEA}" sibTransId="{0EEC4B71-4DE6-431C-9BD8-6FDB8C2D4D16}"/>
    <dgm:cxn modelId="{8535718C-DEDD-EC40-BD7A-C3D0030A0A1F}" type="presOf" srcId="{6F722A33-B705-459F-A69D-31B94EB09D96}" destId="{A74CC393-D48E-A54F-B809-DA0C2E38AE69}" srcOrd="0" destOrd="0" presId="urn:microsoft.com/office/officeart/2008/layout/LinedList"/>
    <dgm:cxn modelId="{08B2F98C-5567-BB4F-B9DC-D831245AA5B9}" type="presOf" srcId="{5716DCA8-12AB-4265-8717-2AB1EE3A6839}" destId="{EB6C0D34-F364-E54F-A51C-2CB5A5741D49}" srcOrd="0" destOrd="0" presId="urn:microsoft.com/office/officeart/2008/layout/LinedList"/>
    <dgm:cxn modelId="{772092A1-1914-4B1E-BFF2-0AC2B8DB7535}" srcId="{46A2C271-D85A-4639-B347-50B73A8D4336}" destId="{5716DCA8-12AB-4265-8717-2AB1EE3A6839}" srcOrd="1" destOrd="0" parTransId="{3CD1A051-9E3C-4FF8-9F09-0D174F83491C}" sibTransId="{9F22BEA6-C7EC-432E-BC91-8F764F0190CC}"/>
    <dgm:cxn modelId="{9FAC26E1-4A3A-6E45-8BE3-134AFEE47F00}" type="presOf" srcId="{46A2C271-D85A-4639-B347-50B73A8D4336}" destId="{56140A74-0047-CB4B-81B7-DAA931A9B803}" srcOrd="0" destOrd="0" presId="urn:microsoft.com/office/officeart/2008/layout/LinedList"/>
    <dgm:cxn modelId="{1B88DDEC-3F90-402F-B1BD-F6054B1BEBFD}" srcId="{46A2C271-D85A-4639-B347-50B73A8D4336}" destId="{6F722A33-B705-459F-A69D-31B94EB09D96}" srcOrd="0" destOrd="0" parTransId="{4CC3DD43-2B53-4173-BCB6-804216DEC83D}" sibTransId="{B63F9EA9-D47E-498B-906E-CBF42915944F}"/>
    <dgm:cxn modelId="{612CFBFF-2C62-9E4A-BE46-FFE31B170D8A}" type="presOf" srcId="{2BBCC5D3-276A-4643-B0EE-37DF0CAF4527}" destId="{34DF4027-BE7D-5E4B-BB2C-52DD8D276B7A}" srcOrd="0" destOrd="0" presId="urn:microsoft.com/office/officeart/2008/layout/LinedList"/>
    <dgm:cxn modelId="{289DF6E1-C948-DB4E-A200-CC6C7D9A245B}" type="presParOf" srcId="{56140A74-0047-CB4B-81B7-DAA931A9B803}" destId="{887F48B6-A4B4-B347-95A9-27D15C3A7BDF}" srcOrd="0" destOrd="0" presId="urn:microsoft.com/office/officeart/2008/layout/LinedList"/>
    <dgm:cxn modelId="{79A6EFD0-3EC1-C94C-8965-F743CBEDBF59}" type="presParOf" srcId="{56140A74-0047-CB4B-81B7-DAA931A9B803}" destId="{F5EBDDA3-2119-2B4A-A73B-5765AD77EFA4}" srcOrd="1" destOrd="0" presId="urn:microsoft.com/office/officeart/2008/layout/LinedList"/>
    <dgm:cxn modelId="{48E79A3B-CAF6-894F-94D3-63A264039179}" type="presParOf" srcId="{F5EBDDA3-2119-2B4A-A73B-5765AD77EFA4}" destId="{A74CC393-D48E-A54F-B809-DA0C2E38AE69}" srcOrd="0" destOrd="0" presId="urn:microsoft.com/office/officeart/2008/layout/LinedList"/>
    <dgm:cxn modelId="{BFE7866D-6D2F-AA47-8E75-B98CF13FB152}" type="presParOf" srcId="{F5EBDDA3-2119-2B4A-A73B-5765AD77EFA4}" destId="{C3FD5689-5071-F949-8936-F8485EB4875F}" srcOrd="1" destOrd="0" presId="urn:microsoft.com/office/officeart/2008/layout/LinedList"/>
    <dgm:cxn modelId="{5B223C25-F3D1-6346-845C-C0440603BE49}" type="presParOf" srcId="{56140A74-0047-CB4B-81B7-DAA931A9B803}" destId="{E560B2F7-68D1-1B4F-82EA-3A1B813701BA}" srcOrd="2" destOrd="0" presId="urn:microsoft.com/office/officeart/2008/layout/LinedList"/>
    <dgm:cxn modelId="{E112665B-BE58-9542-BD62-EF2A36A4658E}" type="presParOf" srcId="{56140A74-0047-CB4B-81B7-DAA931A9B803}" destId="{89590407-6FA7-ED4A-9F64-4C2BF5106450}" srcOrd="3" destOrd="0" presId="urn:microsoft.com/office/officeart/2008/layout/LinedList"/>
    <dgm:cxn modelId="{6F90A0F8-48F5-7447-A41D-5E7D36984EE1}" type="presParOf" srcId="{89590407-6FA7-ED4A-9F64-4C2BF5106450}" destId="{EB6C0D34-F364-E54F-A51C-2CB5A5741D49}" srcOrd="0" destOrd="0" presId="urn:microsoft.com/office/officeart/2008/layout/LinedList"/>
    <dgm:cxn modelId="{C615270B-BD69-B848-A796-214F5FE1FF3F}" type="presParOf" srcId="{89590407-6FA7-ED4A-9F64-4C2BF5106450}" destId="{44EA529E-62D8-1E4D-87E4-8EE88691EE00}" srcOrd="1" destOrd="0" presId="urn:microsoft.com/office/officeart/2008/layout/LinedList"/>
    <dgm:cxn modelId="{FBC368A7-9D8F-4042-A85F-5219F3149AB1}" type="presParOf" srcId="{56140A74-0047-CB4B-81B7-DAA931A9B803}" destId="{948F9D98-B758-DF44-A8A1-C15ECB24CAFB}" srcOrd="4" destOrd="0" presId="urn:microsoft.com/office/officeart/2008/layout/LinedList"/>
    <dgm:cxn modelId="{F328B94F-C364-3647-B62B-1333FD3B681A}" type="presParOf" srcId="{56140A74-0047-CB4B-81B7-DAA931A9B803}" destId="{646C28E2-793E-EF4C-A0A5-A988B0018B48}" srcOrd="5" destOrd="0" presId="urn:microsoft.com/office/officeart/2008/layout/LinedList"/>
    <dgm:cxn modelId="{90096AF5-F50B-F649-9C4B-F482A4475677}" type="presParOf" srcId="{646C28E2-793E-EF4C-A0A5-A988B0018B48}" destId="{34DF4027-BE7D-5E4B-BB2C-52DD8D276B7A}" srcOrd="0" destOrd="0" presId="urn:microsoft.com/office/officeart/2008/layout/LinedList"/>
    <dgm:cxn modelId="{DF8DD11B-BA03-3D43-A02D-5425DA6C3A54}" type="presParOf" srcId="{646C28E2-793E-EF4C-A0A5-A988B0018B48}" destId="{C5410695-9F29-194E-B8B3-C3DB2CC2C3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066D7B-B1D9-44FE-9C88-45B844023D7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45115BE3-2929-4823-AD8C-20BD3D65376E}">
      <dgm:prSet/>
      <dgm:spPr/>
      <dgm:t>
        <a:bodyPr/>
        <a:lstStyle/>
        <a:p>
          <a:r>
            <a:rPr lang="en-US" b="1"/>
            <a:t>Consciousness is brought into unconscious darkness in a self-transformative process, one of individuating and becoming whole. </a:t>
          </a:r>
          <a:endParaRPr lang="en-US"/>
        </a:p>
      </dgm:t>
    </dgm:pt>
    <dgm:pt modelId="{C4C935D9-D1F5-4D83-8A4A-6F723FB99FDF}" type="parTrans" cxnId="{FF0615D7-0915-40B5-B596-BB5F492BDDC8}">
      <dgm:prSet/>
      <dgm:spPr/>
      <dgm:t>
        <a:bodyPr/>
        <a:lstStyle/>
        <a:p>
          <a:endParaRPr lang="en-US"/>
        </a:p>
      </dgm:t>
    </dgm:pt>
    <dgm:pt modelId="{592FF80E-91A9-4CA3-90AD-CFBE6F583ACE}" type="sibTrans" cxnId="{FF0615D7-0915-40B5-B596-BB5F492BDDC8}">
      <dgm:prSet/>
      <dgm:spPr/>
      <dgm:t>
        <a:bodyPr/>
        <a:lstStyle/>
        <a:p>
          <a:endParaRPr lang="en-US"/>
        </a:p>
      </dgm:t>
    </dgm:pt>
    <dgm:pt modelId="{DB241F19-CD08-4DD0-8B6A-468063A4ABEB}">
      <dgm:prSet/>
      <dgm:spPr/>
      <dgm:t>
        <a:bodyPr/>
        <a:lstStyle/>
        <a:p>
          <a:r>
            <a:rPr lang="en-US" b="1" dirty="0"/>
            <a:t>Through ongoing incarnation, God becomes conscious and is completed by humankind in directed evolution.    “Theo-genesis”</a:t>
          </a:r>
          <a:endParaRPr lang="en-US" dirty="0"/>
        </a:p>
      </dgm:t>
    </dgm:pt>
    <dgm:pt modelId="{4DEA418A-2178-4E21-AECF-D343BB0B8FC6}" type="parTrans" cxnId="{A142B584-B30D-4851-B070-A69A96C12A49}">
      <dgm:prSet/>
      <dgm:spPr/>
      <dgm:t>
        <a:bodyPr/>
        <a:lstStyle/>
        <a:p>
          <a:endParaRPr lang="en-US"/>
        </a:p>
      </dgm:t>
    </dgm:pt>
    <dgm:pt modelId="{69F80ECC-14D9-4572-8DD2-2960A97F1743}" type="sibTrans" cxnId="{A142B584-B30D-4851-B070-A69A96C12A49}">
      <dgm:prSet/>
      <dgm:spPr/>
      <dgm:t>
        <a:bodyPr/>
        <a:lstStyle/>
        <a:p>
          <a:endParaRPr lang="en-US"/>
        </a:p>
      </dgm:t>
    </dgm:pt>
    <dgm:pt modelId="{1F028C0A-2E11-4C23-8E6C-C56959B100E4}">
      <dgm:prSet/>
      <dgm:spPr/>
      <dgm:t>
        <a:bodyPr/>
        <a:lstStyle/>
        <a:p>
          <a:r>
            <a:rPr lang="en-US" b="1"/>
            <a:t>It is as an archetypal and cosmic reality. </a:t>
          </a:r>
          <a:endParaRPr lang="en-US"/>
        </a:p>
      </dgm:t>
    </dgm:pt>
    <dgm:pt modelId="{FC70CE5E-A64B-40B4-9B60-B259A7EF8139}" type="parTrans" cxnId="{D95C6A75-F58D-4545-B1A7-514DE889A5E6}">
      <dgm:prSet/>
      <dgm:spPr/>
      <dgm:t>
        <a:bodyPr/>
        <a:lstStyle/>
        <a:p>
          <a:endParaRPr lang="en-US"/>
        </a:p>
      </dgm:t>
    </dgm:pt>
    <dgm:pt modelId="{BEC1ACB0-4038-4BCD-9EBC-E49A5DE4EF47}" type="sibTrans" cxnId="{D95C6A75-F58D-4545-B1A7-514DE889A5E6}">
      <dgm:prSet/>
      <dgm:spPr/>
      <dgm:t>
        <a:bodyPr/>
        <a:lstStyle/>
        <a:p>
          <a:endParaRPr lang="en-US"/>
        </a:p>
      </dgm:t>
    </dgm:pt>
    <dgm:pt modelId="{4C618002-384A-294B-875C-D263F087EB50}" type="pres">
      <dgm:prSet presAssocID="{ED066D7B-B1D9-44FE-9C88-45B844023D7C}" presName="vert0" presStyleCnt="0">
        <dgm:presLayoutVars>
          <dgm:dir/>
          <dgm:animOne val="branch"/>
          <dgm:animLvl val="lvl"/>
        </dgm:presLayoutVars>
      </dgm:prSet>
      <dgm:spPr/>
    </dgm:pt>
    <dgm:pt modelId="{46CBCAEF-D719-1448-85F7-0EF56BF7901E}" type="pres">
      <dgm:prSet presAssocID="{45115BE3-2929-4823-AD8C-20BD3D65376E}" presName="thickLine" presStyleLbl="alignNode1" presStyleIdx="0" presStyleCnt="3"/>
      <dgm:spPr/>
    </dgm:pt>
    <dgm:pt modelId="{F280CBC6-CDFA-7A4D-ABFF-673B6985BC8B}" type="pres">
      <dgm:prSet presAssocID="{45115BE3-2929-4823-AD8C-20BD3D65376E}" presName="horz1" presStyleCnt="0"/>
      <dgm:spPr/>
    </dgm:pt>
    <dgm:pt modelId="{4F8664E0-DC65-A44B-B10D-25B2FC324A77}" type="pres">
      <dgm:prSet presAssocID="{45115BE3-2929-4823-AD8C-20BD3D65376E}" presName="tx1" presStyleLbl="revTx" presStyleIdx="0" presStyleCnt="3"/>
      <dgm:spPr/>
    </dgm:pt>
    <dgm:pt modelId="{5FBA3AC9-C16A-EF4D-94DF-50FB1297C557}" type="pres">
      <dgm:prSet presAssocID="{45115BE3-2929-4823-AD8C-20BD3D65376E}" presName="vert1" presStyleCnt="0"/>
      <dgm:spPr/>
    </dgm:pt>
    <dgm:pt modelId="{236DA528-6A0F-CB45-9693-59D666B02CD1}" type="pres">
      <dgm:prSet presAssocID="{DB241F19-CD08-4DD0-8B6A-468063A4ABEB}" presName="thickLine" presStyleLbl="alignNode1" presStyleIdx="1" presStyleCnt="3"/>
      <dgm:spPr/>
    </dgm:pt>
    <dgm:pt modelId="{E44A39CC-1E52-D743-8D99-AE10BA8140D6}" type="pres">
      <dgm:prSet presAssocID="{DB241F19-CD08-4DD0-8B6A-468063A4ABEB}" presName="horz1" presStyleCnt="0"/>
      <dgm:spPr/>
    </dgm:pt>
    <dgm:pt modelId="{0C717267-4BD8-B947-8FEF-52228D71EC94}" type="pres">
      <dgm:prSet presAssocID="{DB241F19-CD08-4DD0-8B6A-468063A4ABEB}" presName="tx1" presStyleLbl="revTx" presStyleIdx="1" presStyleCnt="3"/>
      <dgm:spPr/>
    </dgm:pt>
    <dgm:pt modelId="{535813CB-DAA7-5544-83BC-B534F1BD7E15}" type="pres">
      <dgm:prSet presAssocID="{DB241F19-CD08-4DD0-8B6A-468063A4ABEB}" presName="vert1" presStyleCnt="0"/>
      <dgm:spPr/>
    </dgm:pt>
    <dgm:pt modelId="{186EC77C-061F-5848-82E7-A7D40561BC30}" type="pres">
      <dgm:prSet presAssocID="{1F028C0A-2E11-4C23-8E6C-C56959B100E4}" presName="thickLine" presStyleLbl="alignNode1" presStyleIdx="2" presStyleCnt="3"/>
      <dgm:spPr/>
    </dgm:pt>
    <dgm:pt modelId="{301A35FA-BE0D-714F-9E13-BA7973538884}" type="pres">
      <dgm:prSet presAssocID="{1F028C0A-2E11-4C23-8E6C-C56959B100E4}" presName="horz1" presStyleCnt="0"/>
      <dgm:spPr/>
    </dgm:pt>
    <dgm:pt modelId="{81C43459-648F-6A43-A2C1-A4ED43075F7D}" type="pres">
      <dgm:prSet presAssocID="{1F028C0A-2E11-4C23-8E6C-C56959B100E4}" presName="tx1" presStyleLbl="revTx" presStyleIdx="2" presStyleCnt="3"/>
      <dgm:spPr/>
    </dgm:pt>
    <dgm:pt modelId="{0D86FF44-DCD6-E547-9144-5ED8BD723E3F}" type="pres">
      <dgm:prSet presAssocID="{1F028C0A-2E11-4C23-8E6C-C56959B100E4}" presName="vert1" presStyleCnt="0"/>
      <dgm:spPr/>
    </dgm:pt>
  </dgm:ptLst>
  <dgm:cxnLst>
    <dgm:cxn modelId="{0F184916-E1D2-484A-8D39-59BA8F18CB59}" type="presOf" srcId="{1F028C0A-2E11-4C23-8E6C-C56959B100E4}" destId="{81C43459-648F-6A43-A2C1-A4ED43075F7D}" srcOrd="0" destOrd="0" presId="urn:microsoft.com/office/officeart/2008/layout/LinedList"/>
    <dgm:cxn modelId="{D95C6A75-F58D-4545-B1A7-514DE889A5E6}" srcId="{ED066D7B-B1D9-44FE-9C88-45B844023D7C}" destId="{1F028C0A-2E11-4C23-8E6C-C56959B100E4}" srcOrd="2" destOrd="0" parTransId="{FC70CE5E-A64B-40B4-9B60-B259A7EF8139}" sibTransId="{BEC1ACB0-4038-4BCD-9EBC-E49A5DE4EF47}"/>
    <dgm:cxn modelId="{0D57B875-481A-1F47-9B14-A040E9256ACD}" type="presOf" srcId="{DB241F19-CD08-4DD0-8B6A-468063A4ABEB}" destId="{0C717267-4BD8-B947-8FEF-52228D71EC94}" srcOrd="0" destOrd="0" presId="urn:microsoft.com/office/officeart/2008/layout/LinedList"/>
    <dgm:cxn modelId="{A142B584-B30D-4851-B070-A69A96C12A49}" srcId="{ED066D7B-B1D9-44FE-9C88-45B844023D7C}" destId="{DB241F19-CD08-4DD0-8B6A-468063A4ABEB}" srcOrd="1" destOrd="0" parTransId="{4DEA418A-2178-4E21-AECF-D343BB0B8FC6}" sibTransId="{69F80ECC-14D9-4572-8DD2-2960A97F1743}"/>
    <dgm:cxn modelId="{69A04AC8-8A9C-784C-BB30-3E7FBCBE62C2}" type="presOf" srcId="{ED066D7B-B1D9-44FE-9C88-45B844023D7C}" destId="{4C618002-384A-294B-875C-D263F087EB50}" srcOrd="0" destOrd="0" presId="urn:microsoft.com/office/officeart/2008/layout/LinedList"/>
    <dgm:cxn modelId="{FF0615D7-0915-40B5-B596-BB5F492BDDC8}" srcId="{ED066D7B-B1D9-44FE-9C88-45B844023D7C}" destId="{45115BE3-2929-4823-AD8C-20BD3D65376E}" srcOrd="0" destOrd="0" parTransId="{C4C935D9-D1F5-4D83-8A4A-6F723FB99FDF}" sibTransId="{592FF80E-91A9-4CA3-90AD-CFBE6F583ACE}"/>
    <dgm:cxn modelId="{1096F1FA-5566-4643-8533-F0E1D43711C3}" type="presOf" srcId="{45115BE3-2929-4823-AD8C-20BD3D65376E}" destId="{4F8664E0-DC65-A44B-B10D-25B2FC324A77}" srcOrd="0" destOrd="0" presId="urn:microsoft.com/office/officeart/2008/layout/LinedList"/>
    <dgm:cxn modelId="{1C176F80-E2BB-514C-AD73-C2F573AB6BEA}" type="presParOf" srcId="{4C618002-384A-294B-875C-D263F087EB50}" destId="{46CBCAEF-D719-1448-85F7-0EF56BF7901E}" srcOrd="0" destOrd="0" presId="urn:microsoft.com/office/officeart/2008/layout/LinedList"/>
    <dgm:cxn modelId="{325E8FD4-1D11-824A-8690-18FCDB13A25F}" type="presParOf" srcId="{4C618002-384A-294B-875C-D263F087EB50}" destId="{F280CBC6-CDFA-7A4D-ABFF-673B6985BC8B}" srcOrd="1" destOrd="0" presId="urn:microsoft.com/office/officeart/2008/layout/LinedList"/>
    <dgm:cxn modelId="{60153ED0-3942-CC48-8B89-E6F9E29E9E87}" type="presParOf" srcId="{F280CBC6-CDFA-7A4D-ABFF-673B6985BC8B}" destId="{4F8664E0-DC65-A44B-B10D-25B2FC324A77}" srcOrd="0" destOrd="0" presId="urn:microsoft.com/office/officeart/2008/layout/LinedList"/>
    <dgm:cxn modelId="{049599BE-2B62-9D49-8C92-838AB457F41C}" type="presParOf" srcId="{F280CBC6-CDFA-7A4D-ABFF-673B6985BC8B}" destId="{5FBA3AC9-C16A-EF4D-94DF-50FB1297C557}" srcOrd="1" destOrd="0" presId="urn:microsoft.com/office/officeart/2008/layout/LinedList"/>
    <dgm:cxn modelId="{AEBAA87C-42C7-2D4A-BBD8-E30E4BAD4294}" type="presParOf" srcId="{4C618002-384A-294B-875C-D263F087EB50}" destId="{236DA528-6A0F-CB45-9693-59D666B02CD1}" srcOrd="2" destOrd="0" presId="urn:microsoft.com/office/officeart/2008/layout/LinedList"/>
    <dgm:cxn modelId="{03F5CEC2-BD51-6A4A-AD0B-A49416578649}" type="presParOf" srcId="{4C618002-384A-294B-875C-D263F087EB50}" destId="{E44A39CC-1E52-D743-8D99-AE10BA8140D6}" srcOrd="3" destOrd="0" presId="urn:microsoft.com/office/officeart/2008/layout/LinedList"/>
    <dgm:cxn modelId="{6013DE2D-D595-2B40-A38B-6FA84A892D63}" type="presParOf" srcId="{E44A39CC-1E52-D743-8D99-AE10BA8140D6}" destId="{0C717267-4BD8-B947-8FEF-52228D71EC94}" srcOrd="0" destOrd="0" presId="urn:microsoft.com/office/officeart/2008/layout/LinedList"/>
    <dgm:cxn modelId="{1C57A140-7995-7040-9151-FAB77FD764C6}" type="presParOf" srcId="{E44A39CC-1E52-D743-8D99-AE10BA8140D6}" destId="{535813CB-DAA7-5544-83BC-B534F1BD7E15}" srcOrd="1" destOrd="0" presId="urn:microsoft.com/office/officeart/2008/layout/LinedList"/>
    <dgm:cxn modelId="{9FEADC43-705C-CB47-B5AD-808D1C0E098C}" type="presParOf" srcId="{4C618002-384A-294B-875C-D263F087EB50}" destId="{186EC77C-061F-5848-82E7-A7D40561BC30}" srcOrd="4" destOrd="0" presId="urn:microsoft.com/office/officeart/2008/layout/LinedList"/>
    <dgm:cxn modelId="{D859B308-4D98-9D48-8BF3-3165B9DD3716}" type="presParOf" srcId="{4C618002-384A-294B-875C-D263F087EB50}" destId="{301A35FA-BE0D-714F-9E13-BA7973538884}" srcOrd="5" destOrd="0" presId="urn:microsoft.com/office/officeart/2008/layout/LinedList"/>
    <dgm:cxn modelId="{DE0242BC-B92B-BC4E-9331-057ACC7FC429}" type="presParOf" srcId="{301A35FA-BE0D-714F-9E13-BA7973538884}" destId="{81C43459-648F-6A43-A2C1-A4ED43075F7D}" srcOrd="0" destOrd="0" presId="urn:microsoft.com/office/officeart/2008/layout/LinedList"/>
    <dgm:cxn modelId="{2D8B8C38-54B3-6447-B100-4EE5175B61E3}" type="presParOf" srcId="{301A35FA-BE0D-714F-9E13-BA7973538884}" destId="{0D86FF44-DCD6-E547-9144-5ED8BD723E3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549B3F-DA7F-4061-9682-3AA2A363BF46}"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57C2935-0949-45E9-807D-0BF3AB0BB542}">
      <dgm:prSet/>
      <dgm:spPr/>
      <dgm:t>
        <a:bodyPr/>
        <a:lstStyle/>
        <a:p>
          <a:r>
            <a:rPr lang="en-US" b="1"/>
            <a:t>God is inviting us to build our selves, one another, and the whole earth for eternity.</a:t>
          </a:r>
          <a:endParaRPr lang="en-US"/>
        </a:p>
      </dgm:t>
    </dgm:pt>
    <dgm:pt modelId="{5F8DF7D5-0004-4A3F-8CFF-B2A7763B6699}" type="parTrans" cxnId="{16F9E622-FC62-4FEC-B7C9-FFC1A68084D2}">
      <dgm:prSet/>
      <dgm:spPr/>
      <dgm:t>
        <a:bodyPr/>
        <a:lstStyle/>
        <a:p>
          <a:endParaRPr lang="en-US"/>
        </a:p>
      </dgm:t>
    </dgm:pt>
    <dgm:pt modelId="{797466C6-A8AE-4A16-A4D9-7B7665D61742}" type="sibTrans" cxnId="{16F9E622-FC62-4FEC-B7C9-FFC1A68084D2}">
      <dgm:prSet/>
      <dgm:spPr/>
      <dgm:t>
        <a:bodyPr/>
        <a:lstStyle/>
        <a:p>
          <a:endParaRPr lang="en-US"/>
        </a:p>
      </dgm:t>
    </dgm:pt>
    <dgm:pt modelId="{853FBB27-4E01-4D7B-AB84-0D9C75720419}">
      <dgm:prSet/>
      <dgm:spPr/>
      <dgm:t>
        <a:bodyPr/>
        <a:lstStyle/>
        <a:p>
          <a:r>
            <a:rPr lang="en-US" b="1"/>
            <a:t>What happens in time to and through us does not disappear into a past but is </a:t>
          </a:r>
          <a:r>
            <a:rPr lang="en-US" b="1" i="1"/>
            <a:t>preserved in God.     </a:t>
          </a:r>
          <a:endParaRPr lang="en-US"/>
        </a:p>
      </dgm:t>
    </dgm:pt>
    <dgm:pt modelId="{4EF209FE-1E50-4452-A6E9-E6CFE6B36CF5}" type="parTrans" cxnId="{91BA3DBE-5ED5-43FB-AAA6-1C8178BC3EC8}">
      <dgm:prSet/>
      <dgm:spPr/>
      <dgm:t>
        <a:bodyPr/>
        <a:lstStyle/>
        <a:p>
          <a:endParaRPr lang="en-US"/>
        </a:p>
      </dgm:t>
    </dgm:pt>
    <dgm:pt modelId="{95B03C69-42CA-4D15-B8FF-4ACBC1CCE7AB}" type="sibTrans" cxnId="{91BA3DBE-5ED5-43FB-AAA6-1C8178BC3EC8}">
      <dgm:prSet/>
      <dgm:spPr/>
      <dgm:t>
        <a:bodyPr/>
        <a:lstStyle/>
        <a:p>
          <a:endParaRPr lang="en-US"/>
        </a:p>
      </dgm:t>
    </dgm:pt>
    <dgm:pt modelId="{F341C86C-CEB6-4634-A75E-2718BE7D9F51}">
      <dgm:prSet/>
      <dgm:spPr/>
      <dgm:t>
        <a:bodyPr/>
        <a:lstStyle/>
        <a:p>
          <a:r>
            <a:rPr lang="en-US" b="1"/>
            <a:t>We </a:t>
          </a:r>
          <a:r>
            <a:rPr lang="en-US" b="1" i="1"/>
            <a:t>make a difference to the eternal God</a:t>
          </a:r>
          <a:r>
            <a:rPr lang="en-US" b="1"/>
            <a:t>.  </a:t>
          </a:r>
          <a:endParaRPr lang="en-US"/>
        </a:p>
      </dgm:t>
    </dgm:pt>
    <dgm:pt modelId="{AAA8420D-3CAB-4BC7-8E68-1874394DE8B6}" type="parTrans" cxnId="{57F2A351-399A-42DC-A18B-EC5DE1C04FDC}">
      <dgm:prSet/>
      <dgm:spPr/>
      <dgm:t>
        <a:bodyPr/>
        <a:lstStyle/>
        <a:p>
          <a:endParaRPr lang="en-US"/>
        </a:p>
      </dgm:t>
    </dgm:pt>
    <dgm:pt modelId="{B4C8F13D-5DB1-403D-B66B-CC55ECA273AF}" type="sibTrans" cxnId="{57F2A351-399A-42DC-A18B-EC5DE1C04FDC}">
      <dgm:prSet/>
      <dgm:spPr/>
      <dgm:t>
        <a:bodyPr/>
        <a:lstStyle/>
        <a:p>
          <a:endParaRPr lang="en-US"/>
        </a:p>
      </dgm:t>
    </dgm:pt>
    <dgm:pt modelId="{0220AD4F-E319-154F-8F45-4676A2474E57}" type="pres">
      <dgm:prSet presAssocID="{7A549B3F-DA7F-4061-9682-3AA2A363BF46}" presName="vert0" presStyleCnt="0">
        <dgm:presLayoutVars>
          <dgm:dir/>
          <dgm:animOne val="branch"/>
          <dgm:animLvl val="lvl"/>
        </dgm:presLayoutVars>
      </dgm:prSet>
      <dgm:spPr/>
    </dgm:pt>
    <dgm:pt modelId="{95FB31AC-E6E4-3745-871A-034F4EAFB342}" type="pres">
      <dgm:prSet presAssocID="{057C2935-0949-45E9-807D-0BF3AB0BB542}" presName="thickLine" presStyleLbl="alignNode1" presStyleIdx="0" presStyleCnt="3"/>
      <dgm:spPr/>
    </dgm:pt>
    <dgm:pt modelId="{2EE10DFC-82BE-0048-AC5E-F812AB252235}" type="pres">
      <dgm:prSet presAssocID="{057C2935-0949-45E9-807D-0BF3AB0BB542}" presName="horz1" presStyleCnt="0"/>
      <dgm:spPr/>
    </dgm:pt>
    <dgm:pt modelId="{66993D6F-F0D5-5D4F-AC63-5181C2D05F1F}" type="pres">
      <dgm:prSet presAssocID="{057C2935-0949-45E9-807D-0BF3AB0BB542}" presName="tx1" presStyleLbl="revTx" presStyleIdx="0" presStyleCnt="3"/>
      <dgm:spPr/>
    </dgm:pt>
    <dgm:pt modelId="{A1827E6D-61AE-2941-8D9F-79DD7F36CA36}" type="pres">
      <dgm:prSet presAssocID="{057C2935-0949-45E9-807D-0BF3AB0BB542}" presName="vert1" presStyleCnt="0"/>
      <dgm:spPr/>
    </dgm:pt>
    <dgm:pt modelId="{3B3D5AF7-B853-4542-9740-E7D3C7AC5AD6}" type="pres">
      <dgm:prSet presAssocID="{853FBB27-4E01-4D7B-AB84-0D9C75720419}" presName="thickLine" presStyleLbl="alignNode1" presStyleIdx="1" presStyleCnt="3"/>
      <dgm:spPr/>
    </dgm:pt>
    <dgm:pt modelId="{CE36DD21-A515-4346-B956-905E22959148}" type="pres">
      <dgm:prSet presAssocID="{853FBB27-4E01-4D7B-AB84-0D9C75720419}" presName="horz1" presStyleCnt="0"/>
      <dgm:spPr/>
    </dgm:pt>
    <dgm:pt modelId="{51A66CEA-C08C-6447-8AB0-71FF7BE0E6F8}" type="pres">
      <dgm:prSet presAssocID="{853FBB27-4E01-4D7B-AB84-0D9C75720419}" presName="tx1" presStyleLbl="revTx" presStyleIdx="1" presStyleCnt="3"/>
      <dgm:spPr/>
    </dgm:pt>
    <dgm:pt modelId="{9D42D19A-E172-9042-B16F-12B4B434C11B}" type="pres">
      <dgm:prSet presAssocID="{853FBB27-4E01-4D7B-AB84-0D9C75720419}" presName="vert1" presStyleCnt="0"/>
      <dgm:spPr/>
    </dgm:pt>
    <dgm:pt modelId="{B6DBD254-AD8E-DC40-8F6D-016D8D5AA476}" type="pres">
      <dgm:prSet presAssocID="{F341C86C-CEB6-4634-A75E-2718BE7D9F51}" presName="thickLine" presStyleLbl="alignNode1" presStyleIdx="2" presStyleCnt="3"/>
      <dgm:spPr/>
    </dgm:pt>
    <dgm:pt modelId="{30C0E7D1-4DB8-C842-A1D8-359C6FE342AD}" type="pres">
      <dgm:prSet presAssocID="{F341C86C-CEB6-4634-A75E-2718BE7D9F51}" presName="horz1" presStyleCnt="0"/>
      <dgm:spPr/>
    </dgm:pt>
    <dgm:pt modelId="{352B4482-F2C0-F041-81A1-9A541C9563AC}" type="pres">
      <dgm:prSet presAssocID="{F341C86C-CEB6-4634-A75E-2718BE7D9F51}" presName="tx1" presStyleLbl="revTx" presStyleIdx="2" presStyleCnt="3"/>
      <dgm:spPr/>
    </dgm:pt>
    <dgm:pt modelId="{4556FEE2-9895-7143-BF2D-AA0465C29335}" type="pres">
      <dgm:prSet presAssocID="{F341C86C-CEB6-4634-A75E-2718BE7D9F51}" presName="vert1" presStyleCnt="0"/>
      <dgm:spPr/>
    </dgm:pt>
  </dgm:ptLst>
  <dgm:cxnLst>
    <dgm:cxn modelId="{9BA8F81E-9214-254B-9178-6F3F04FA6B39}" type="presOf" srcId="{F341C86C-CEB6-4634-A75E-2718BE7D9F51}" destId="{352B4482-F2C0-F041-81A1-9A541C9563AC}" srcOrd="0" destOrd="0" presId="urn:microsoft.com/office/officeart/2008/layout/LinedList"/>
    <dgm:cxn modelId="{16F9E622-FC62-4FEC-B7C9-FFC1A68084D2}" srcId="{7A549B3F-DA7F-4061-9682-3AA2A363BF46}" destId="{057C2935-0949-45E9-807D-0BF3AB0BB542}" srcOrd="0" destOrd="0" parTransId="{5F8DF7D5-0004-4A3F-8CFF-B2A7763B6699}" sibTransId="{797466C6-A8AE-4A16-A4D9-7B7665D61742}"/>
    <dgm:cxn modelId="{B31DF33E-2E67-234D-9253-8000F2FFDBE8}" type="presOf" srcId="{057C2935-0949-45E9-807D-0BF3AB0BB542}" destId="{66993D6F-F0D5-5D4F-AC63-5181C2D05F1F}" srcOrd="0" destOrd="0" presId="urn:microsoft.com/office/officeart/2008/layout/LinedList"/>
    <dgm:cxn modelId="{81226163-086B-A846-B328-1C195C516ECB}" type="presOf" srcId="{853FBB27-4E01-4D7B-AB84-0D9C75720419}" destId="{51A66CEA-C08C-6447-8AB0-71FF7BE0E6F8}" srcOrd="0" destOrd="0" presId="urn:microsoft.com/office/officeart/2008/layout/LinedList"/>
    <dgm:cxn modelId="{57F2A351-399A-42DC-A18B-EC5DE1C04FDC}" srcId="{7A549B3F-DA7F-4061-9682-3AA2A363BF46}" destId="{F341C86C-CEB6-4634-A75E-2718BE7D9F51}" srcOrd="2" destOrd="0" parTransId="{AAA8420D-3CAB-4BC7-8E68-1874394DE8B6}" sibTransId="{B4C8F13D-5DB1-403D-B66B-CC55ECA273AF}"/>
    <dgm:cxn modelId="{42E449AA-4B95-1C44-957E-CC7173525B22}" type="presOf" srcId="{7A549B3F-DA7F-4061-9682-3AA2A363BF46}" destId="{0220AD4F-E319-154F-8F45-4676A2474E57}" srcOrd="0" destOrd="0" presId="urn:microsoft.com/office/officeart/2008/layout/LinedList"/>
    <dgm:cxn modelId="{91BA3DBE-5ED5-43FB-AAA6-1C8178BC3EC8}" srcId="{7A549B3F-DA7F-4061-9682-3AA2A363BF46}" destId="{853FBB27-4E01-4D7B-AB84-0D9C75720419}" srcOrd="1" destOrd="0" parTransId="{4EF209FE-1E50-4452-A6E9-E6CFE6B36CF5}" sibTransId="{95B03C69-42CA-4D15-B8FF-4ACBC1CCE7AB}"/>
    <dgm:cxn modelId="{4A75F0DD-A045-3C41-A72D-7CDD1A08765E}" type="presParOf" srcId="{0220AD4F-E319-154F-8F45-4676A2474E57}" destId="{95FB31AC-E6E4-3745-871A-034F4EAFB342}" srcOrd="0" destOrd="0" presId="urn:microsoft.com/office/officeart/2008/layout/LinedList"/>
    <dgm:cxn modelId="{1CD7D6C8-BF97-624F-BEBA-489B4F30459F}" type="presParOf" srcId="{0220AD4F-E319-154F-8F45-4676A2474E57}" destId="{2EE10DFC-82BE-0048-AC5E-F812AB252235}" srcOrd="1" destOrd="0" presId="urn:microsoft.com/office/officeart/2008/layout/LinedList"/>
    <dgm:cxn modelId="{1E2E9125-680C-4443-A5C4-FCF5769E9EBA}" type="presParOf" srcId="{2EE10DFC-82BE-0048-AC5E-F812AB252235}" destId="{66993D6F-F0D5-5D4F-AC63-5181C2D05F1F}" srcOrd="0" destOrd="0" presId="urn:microsoft.com/office/officeart/2008/layout/LinedList"/>
    <dgm:cxn modelId="{8B829B70-879A-654C-BB2B-6325C749CCBD}" type="presParOf" srcId="{2EE10DFC-82BE-0048-AC5E-F812AB252235}" destId="{A1827E6D-61AE-2941-8D9F-79DD7F36CA36}" srcOrd="1" destOrd="0" presId="urn:microsoft.com/office/officeart/2008/layout/LinedList"/>
    <dgm:cxn modelId="{107A7618-4614-1841-B7AE-CD981BBD2B92}" type="presParOf" srcId="{0220AD4F-E319-154F-8F45-4676A2474E57}" destId="{3B3D5AF7-B853-4542-9740-E7D3C7AC5AD6}" srcOrd="2" destOrd="0" presId="urn:microsoft.com/office/officeart/2008/layout/LinedList"/>
    <dgm:cxn modelId="{890DC97A-ED56-FE4E-91F5-D444E06A48A8}" type="presParOf" srcId="{0220AD4F-E319-154F-8F45-4676A2474E57}" destId="{CE36DD21-A515-4346-B956-905E22959148}" srcOrd="3" destOrd="0" presId="urn:microsoft.com/office/officeart/2008/layout/LinedList"/>
    <dgm:cxn modelId="{3D186DB1-AC6D-CF48-8873-F5354F80E1DF}" type="presParOf" srcId="{CE36DD21-A515-4346-B956-905E22959148}" destId="{51A66CEA-C08C-6447-8AB0-71FF7BE0E6F8}" srcOrd="0" destOrd="0" presId="urn:microsoft.com/office/officeart/2008/layout/LinedList"/>
    <dgm:cxn modelId="{AACEEF22-24AF-6846-83AC-618AD9E28AE1}" type="presParOf" srcId="{CE36DD21-A515-4346-B956-905E22959148}" destId="{9D42D19A-E172-9042-B16F-12B4B434C11B}" srcOrd="1" destOrd="0" presId="urn:microsoft.com/office/officeart/2008/layout/LinedList"/>
    <dgm:cxn modelId="{622FC875-E703-F549-97C6-3BF9920AB694}" type="presParOf" srcId="{0220AD4F-E319-154F-8F45-4676A2474E57}" destId="{B6DBD254-AD8E-DC40-8F6D-016D8D5AA476}" srcOrd="4" destOrd="0" presId="urn:microsoft.com/office/officeart/2008/layout/LinedList"/>
    <dgm:cxn modelId="{71A3E42B-732C-7747-815E-0896EE35A252}" type="presParOf" srcId="{0220AD4F-E319-154F-8F45-4676A2474E57}" destId="{30C0E7D1-4DB8-C842-A1D8-359C6FE342AD}" srcOrd="5" destOrd="0" presId="urn:microsoft.com/office/officeart/2008/layout/LinedList"/>
    <dgm:cxn modelId="{CD458CB2-7650-EC4C-87C8-12A358628C1B}" type="presParOf" srcId="{30C0E7D1-4DB8-C842-A1D8-359C6FE342AD}" destId="{352B4482-F2C0-F041-81A1-9A541C9563AC}" srcOrd="0" destOrd="0" presId="urn:microsoft.com/office/officeart/2008/layout/LinedList"/>
    <dgm:cxn modelId="{6DE026CB-6131-9546-9B09-1130FE42ECB4}" type="presParOf" srcId="{30C0E7D1-4DB8-C842-A1D8-359C6FE342AD}" destId="{4556FEE2-9895-7143-BF2D-AA0465C2933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A7DD7-6030-D34E-ADE0-55B86EE0E9CB}">
      <dsp:nvSpPr>
        <dsp:cNvPr id="0" name=""/>
        <dsp:cNvSpPr/>
      </dsp:nvSpPr>
      <dsp:spPr>
        <a:xfrm>
          <a:off x="0" y="609600"/>
          <a:ext cx="4572000" cy="1828800"/>
        </a:xfrm>
        <a:prstGeom prst="leftRightRibbon">
          <a:avLst/>
        </a:prstGeom>
        <a:gradFill rotWithShape="0">
          <a:gsLst>
            <a:gs pos="0">
              <a:srgbClr val="0070C0"/>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5F0D946-17F6-1349-96DA-28E21378F918}">
      <dsp:nvSpPr>
        <dsp:cNvPr id="0" name=""/>
        <dsp:cNvSpPr/>
      </dsp:nvSpPr>
      <dsp:spPr>
        <a:xfrm>
          <a:off x="548640" y="929640"/>
          <a:ext cx="1508759" cy="89611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56464" rIns="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bg1"/>
              </a:solidFill>
            </a:rPr>
            <a:t>Mind</a:t>
          </a:r>
          <a:r>
            <a:rPr lang="en-US" sz="5600" kern="1200" dirty="0">
              <a:solidFill>
                <a:schemeClr val="bg1"/>
              </a:solidFill>
            </a:rPr>
            <a:t> </a:t>
          </a:r>
        </a:p>
      </dsp:txBody>
      <dsp:txXfrm>
        <a:off x="548640" y="929640"/>
        <a:ext cx="1508759" cy="896112"/>
      </dsp:txXfrm>
    </dsp:sp>
    <dsp:sp modelId="{A4EDE7BE-CD9B-6343-8708-A0871E696EAC}">
      <dsp:nvSpPr>
        <dsp:cNvPr id="0" name=""/>
        <dsp:cNvSpPr/>
      </dsp:nvSpPr>
      <dsp:spPr>
        <a:xfrm>
          <a:off x="2286000" y="1222248"/>
          <a:ext cx="1783080" cy="896112"/>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56464" rIns="0" bIns="167640" numCol="1" spcCol="1270" anchor="ctr" anchorCtr="0">
          <a:noAutofit/>
        </a:bodyPr>
        <a:lstStyle/>
        <a:p>
          <a:pPr marL="0" lvl="0" indent="0" algn="ctr" defTabSz="1955800">
            <a:lnSpc>
              <a:spcPct val="70000"/>
            </a:lnSpc>
            <a:spcBef>
              <a:spcPct val="0"/>
            </a:spcBef>
            <a:spcAft>
              <a:spcPct val="35000"/>
            </a:spcAft>
            <a:buNone/>
          </a:pPr>
          <a:r>
            <a:rPr lang="en-US" sz="4400" kern="1200" dirty="0">
              <a:solidFill>
                <a:schemeClr val="bg1"/>
              </a:solidFill>
            </a:rPr>
            <a:t>Matter</a:t>
          </a:r>
        </a:p>
      </dsp:txBody>
      <dsp:txXfrm>
        <a:off x="2286000" y="1222248"/>
        <a:ext cx="1783080" cy="8961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AC2E9-DEC0-4507-BD6C-6D24F3AE2FE5}">
      <dsp:nvSpPr>
        <dsp:cNvPr id="0" name=""/>
        <dsp:cNvSpPr/>
      </dsp:nvSpPr>
      <dsp:spPr>
        <a:xfrm>
          <a:off x="2943448" y="1529"/>
          <a:ext cx="2342703" cy="11713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effectLst>
                <a:outerShdw blurRad="38100" dist="38100" dir="2700000" algn="tl">
                  <a:srgbClr val="000000">
                    <a:alpha val="43137"/>
                  </a:srgbClr>
                </a:outerShdw>
              </a:effectLst>
            </a:rPr>
            <a:t>Consciousness</a:t>
          </a:r>
        </a:p>
        <a:p>
          <a:pPr marL="0" lvl="0" indent="0" algn="ctr" defTabSz="1022350">
            <a:lnSpc>
              <a:spcPct val="90000"/>
            </a:lnSpc>
            <a:spcBef>
              <a:spcPct val="0"/>
            </a:spcBef>
            <a:spcAft>
              <a:spcPct val="35000"/>
            </a:spcAft>
            <a:buNone/>
          </a:pPr>
          <a:r>
            <a:rPr lang="en-US" sz="2400" kern="1200" dirty="0">
              <a:solidFill>
                <a:srgbClr val="FFFF00"/>
              </a:solidFill>
              <a:effectLst>
                <a:outerShdw blurRad="38100" dist="38100" dir="2700000" algn="tl">
                  <a:srgbClr val="000000">
                    <a:alpha val="43137"/>
                  </a:srgbClr>
                </a:outerShdw>
              </a:effectLst>
            </a:rPr>
            <a:t>Within</a:t>
          </a:r>
        </a:p>
      </dsp:txBody>
      <dsp:txXfrm>
        <a:off x="2977756" y="35837"/>
        <a:ext cx="2274087" cy="1102735"/>
      </dsp:txXfrm>
    </dsp:sp>
    <dsp:sp modelId="{14939544-B1E8-434B-A362-1ADA0AD1BB67}">
      <dsp:nvSpPr>
        <dsp:cNvPr id="0" name=""/>
        <dsp:cNvSpPr/>
      </dsp:nvSpPr>
      <dsp:spPr>
        <a:xfrm rot="3601670">
          <a:off x="4464075" y="2058431"/>
          <a:ext cx="1234801" cy="40997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587067" y="2140426"/>
        <a:ext cx="988817" cy="245983"/>
      </dsp:txXfrm>
    </dsp:sp>
    <dsp:sp modelId="{002B0553-50FD-47FD-A28A-F482D23FBC10}">
      <dsp:nvSpPr>
        <dsp:cNvPr id="0" name=""/>
        <dsp:cNvSpPr/>
      </dsp:nvSpPr>
      <dsp:spPr>
        <a:xfrm>
          <a:off x="4876801" y="3353955"/>
          <a:ext cx="2342703" cy="11713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outerShdw blurRad="38100" dist="38100" dir="2700000" algn="tl">
                  <a:srgbClr val="000000">
                    <a:alpha val="43137"/>
                  </a:srgbClr>
                </a:outerShdw>
              </a:effectLst>
            </a:rPr>
            <a:t>Attraction</a:t>
          </a:r>
        </a:p>
        <a:p>
          <a:pPr marL="0" lvl="0" indent="0" algn="ctr" defTabSz="1066800">
            <a:lnSpc>
              <a:spcPct val="90000"/>
            </a:lnSpc>
            <a:spcBef>
              <a:spcPct val="0"/>
            </a:spcBef>
            <a:spcAft>
              <a:spcPct val="35000"/>
            </a:spcAft>
            <a:buNone/>
          </a:pPr>
          <a:r>
            <a:rPr lang="en-US" sz="2200" kern="1200" dirty="0">
              <a:solidFill>
                <a:srgbClr val="FFFF00"/>
              </a:solidFill>
              <a:effectLst>
                <a:outerShdw blurRad="38100" dist="38100" dir="2700000" algn="tl">
                  <a:srgbClr val="000000">
                    <a:alpha val="43137"/>
                  </a:srgbClr>
                </a:outerShdw>
              </a:effectLst>
            </a:rPr>
            <a:t>Without</a:t>
          </a:r>
        </a:p>
      </dsp:txBody>
      <dsp:txXfrm>
        <a:off x="4911109" y="3388263"/>
        <a:ext cx="2274087" cy="1102735"/>
      </dsp:txXfrm>
    </dsp:sp>
    <dsp:sp modelId="{97457FAA-6C4E-439E-892A-FDEC03BF7FB1}">
      <dsp:nvSpPr>
        <dsp:cNvPr id="0" name=""/>
        <dsp:cNvSpPr/>
      </dsp:nvSpPr>
      <dsp:spPr>
        <a:xfrm rot="10799421">
          <a:off x="3487650" y="3734972"/>
          <a:ext cx="1234801" cy="40997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610642" y="3816967"/>
        <a:ext cx="988817" cy="245983"/>
      </dsp:txXfrm>
    </dsp:sp>
    <dsp:sp modelId="{3A4EA1E5-1A6E-48A8-B741-FCAC5D739D65}">
      <dsp:nvSpPr>
        <dsp:cNvPr id="0" name=""/>
        <dsp:cNvSpPr/>
      </dsp:nvSpPr>
      <dsp:spPr>
        <a:xfrm>
          <a:off x="990596" y="3354610"/>
          <a:ext cx="2342703" cy="11713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effectLst>
                <a:outerShdw blurRad="38100" dist="38100" dir="2700000" algn="tl">
                  <a:srgbClr val="000000">
                    <a:alpha val="43137"/>
                  </a:srgbClr>
                </a:outerShdw>
              </a:effectLst>
            </a:rPr>
            <a:t>Attraction</a:t>
          </a:r>
        </a:p>
        <a:p>
          <a:pPr marL="0" lvl="0" indent="0" algn="ctr" defTabSz="1066800">
            <a:lnSpc>
              <a:spcPct val="90000"/>
            </a:lnSpc>
            <a:spcBef>
              <a:spcPct val="0"/>
            </a:spcBef>
            <a:spcAft>
              <a:spcPct val="35000"/>
            </a:spcAft>
            <a:buNone/>
          </a:pPr>
          <a:r>
            <a:rPr lang="en-US" sz="2200" kern="1200" dirty="0">
              <a:solidFill>
                <a:srgbClr val="FFFF00"/>
              </a:solidFill>
              <a:effectLst>
                <a:outerShdw blurRad="38100" dist="38100" dir="2700000" algn="tl">
                  <a:srgbClr val="000000">
                    <a:alpha val="43137"/>
                  </a:srgbClr>
                </a:outerShdw>
              </a:effectLst>
            </a:rPr>
            <a:t>Without</a:t>
          </a:r>
        </a:p>
      </dsp:txBody>
      <dsp:txXfrm>
        <a:off x="1024904" y="3388918"/>
        <a:ext cx="2274087" cy="1102735"/>
      </dsp:txXfrm>
    </dsp:sp>
    <dsp:sp modelId="{0FFB96EF-DCAA-4C0F-95D3-248B02D6F856}">
      <dsp:nvSpPr>
        <dsp:cNvPr id="0" name=""/>
        <dsp:cNvSpPr/>
      </dsp:nvSpPr>
      <dsp:spPr>
        <a:xfrm rot="18013005">
          <a:off x="2520973" y="2058758"/>
          <a:ext cx="1234801" cy="40997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643965" y="2140753"/>
        <a:ext cx="988817" cy="245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BBEF9-84B0-5245-A799-F84FD551FD02}">
      <dsp:nvSpPr>
        <dsp:cNvPr id="0" name=""/>
        <dsp:cNvSpPr/>
      </dsp:nvSpPr>
      <dsp:spPr>
        <a:xfrm>
          <a:off x="681614" y="1722"/>
          <a:ext cx="5871124" cy="37281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07F780-DFA2-0F45-BD18-2168FD61C933}">
      <dsp:nvSpPr>
        <dsp:cNvPr id="0" name=""/>
        <dsp:cNvSpPr/>
      </dsp:nvSpPr>
      <dsp:spPr>
        <a:xfrm>
          <a:off x="1333961" y="621451"/>
          <a:ext cx="5871124" cy="372816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Religion is a natural process of individuation. </a:t>
          </a:r>
        </a:p>
        <a:p>
          <a:pPr marL="0" lvl="0" indent="0" algn="ctr" defTabSz="1333500">
            <a:lnSpc>
              <a:spcPct val="90000"/>
            </a:lnSpc>
            <a:spcBef>
              <a:spcPct val="0"/>
            </a:spcBef>
            <a:spcAft>
              <a:spcPct val="35000"/>
            </a:spcAft>
            <a:buNone/>
          </a:pPr>
          <a:endParaRPr lang="en-US" sz="3000" kern="1200" dirty="0"/>
        </a:p>
        <a:p>
          <a:pPr marL="0" lvl="0" indent="0" algn="ctr" defTabSz="1333500">
            <a:lnSpc>
              <a:spcPct val="90000"/>
            </a:lnSpc>
            <a:spcBef>
              <a:spcPct val="0"/>
            </a:spcBef>
            <a:spcAft>
              <a:spcPct val="35000"/>
            </a:spcAft>
            <a:buNone/>
          </a:pPr>
          <a:r>
            <a:rPr lang="en-US" sz="3000" kern="1200" dirty="0"/>
            <a:t>Humanity’s relation to divinity lay in its relation to the unconscious (cosmic plenum) as the ground of consciousness and meaning. </a:t>
          </a:r>
        </a:p>
      </dsp:txBody>
      <dsp:txXfrm>
        <a:off x="1443155" y="730645"/>
        <a:ext cx="5652736" cy="3509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F48B6-A4B4-B347-95A9-27D15C3A7BDF}">
      <dsp:nvSpPr>
        <dsp:cNvPr id="0" name=""/>
        <dsp:cNvSpPr/>
      </dsp:nvSpPr>
      <dsp:spPr>
        <a:xfrm>
          <a:off x="0" y="2125"/>
          <a:ext cx="78867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CC393-D48E-A54F-B809-DA0C2E38AE69}">
      <dsp:nvSpPr>
        <dsp:cNvPr id="0" name=""/>
        <dsp:cNvSpPr/>
      </dsp:nvSpPr>
      <dsp:spPr>
        <a:xfrm>
          <a:off x="0" y="2125"/>
          <a:ext cx="78867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With Jesus emerges a new structure of existence; a new consciousness.</a:t>
          </a:r>
          <a:endParaRPr lang="en-US" sz="2600" kern="1200"/>
        </a:p>
      </dsp:txBody>
      <dsp:txXfrm>
        <a:off x="0" y="2125"/>
        <a:ext cx="7886700" cy="1449431"/>
      </dsp:txXfrm>
    </dsp:sp>
    <dsp:sp modelId="{E560B2F7-68D1-1B4F-82EA-3A1B813701BA}">
      <dsp:nvSpPr>
        <dsp:cNvPr id="0" name=""/>
        <dsp:cNvSpPr/>
      </dsp:nvSpPr>
      <dsp:spPr>
        <a:xfrm>
          <a:off x="0" y="1451556"/>
          <a:ext cx="78867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6C0D34-F364-E54F-A51C-2CB5A5741D49}">
      <dsp:nvSpPr>
        <dsp:cNvPr id="0" name=""/>
        <dsp:cNvSpPr/>
      </dsp:nvSpPr>
      <dsp:spPr>
        <a:xfrm>
          <a:off x="0" y="1451556"/>
          <a:ext cx="78867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In Jesus we find the Hebraic ethically responsible individual and the intense experience of God</a:t>
          </a:r>
          <a:r>
            <a:rPr lang="ja-JP" sz="2600" b="1" kern="1200"/>
            <a:t>’</a:t>
          </a:r>
          <a:r>
            <a:rPr lang="en-US" sz="2600" b="1" kern="1200"/>
            <a:t>s immediacy.</a:t>
          </a:r>
          <a:endParaRPr lang="en-US" sz="2600" kern="1200"/>
        </a:p>
      </dsp:txBody>
      <dsp:txXfrm>
        <a:off x="0" y="1451556"/>
        <a:ext cx="7886700" cy="1449431"/>
      </dsp:txXfrm>
    </dsp:sp>
    <dsp:sp modelId="{948F9D98-B758-DF44-A8A1-C15ECB24CAFB}">
      <dsp:nvSpPr>
        <dsp:cNvPr id="0" name=""/>
        <dsp:cNvSpPr/>
      </dsp:nvSpPr>
      <dsp:spPr>
        <a:xfrm>
          <a:off x="0" y="2900987"/>
          <a:ext cx="78867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DF4027-BE7D-5E4B-BB2C-52DD8D276B7A}">
      <dsp:nvSpPr>
        <dsp:cNvPr id="0" name=""/>
        <dsp:cNvSpPr/>
      </dsp:nvSpPr>
      <dsp:spPr>
        <a:xfrm>
          <a:off x="0" y="2900987"/>
          <a:ext cx="788670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Faith in God liberates individual to accept the full implications of one</a:t>
          </a:r>
          <a:r>
            <a:rPr lang="ja-JP" sz="2600" b="1" kern="1200"/>
            <a:t>’</a:t>
          </a:r>
          <a:r>
            <a:rPr lang="en-US" sz="2600" b="1" kern="1200"/>
            <a:t>s freedom and responsibility.  </a:t>
          </a:r>
          <a:endParaRPr lang="en-US" sz="2600" kern="1200"/>
        </a:p>
      </dsp:txBody>
      <dsp:txXfrm>
        <a:off x="0" y="2900987"/>
        <a:ext cx="7886700" cy="14494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CAEF-D719-1448-85F7-0EF56BF7901E}">
      <dsp:nvSpPr>
        <dsp:cNvPr id="0" name=""/>
        <dsp:cNvSpPr/>
      </dsp:nvSpPr>
      <dsp:spPr>
        <a:xfrm>
          <a:off x="0" y="2209"/>
          <a:ext cx="8229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8664E0-DC65-A44B-B10D-25B2FC324A77}">
      <dsp:nvSpPr>
        <dsp:cNvPr id="0" name=""/>
        <dsp:cNvSpPr/>
      </dsp:nvSpPr>
      <dsp:spPr>
        <a:xfrm>
          <a:off x="0" y="2209"/>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Consciousness is brought into unconscious darkness in a self-transformative process, one of individuating and becoming whole. </a:t>
          </a:r>
          <a:endParaRPr lang="en-US" sz="3000" kern="1200"/>
        </a:p>
      </dsp:txBody>
      <dsp:txXfrm>
        <a:off x="0" y="2209"/>
        <a:ext cx="8229600" cy="1507181"/>
      </dsp:txXfrm>
    </dsp:sp>
    <dsp:sp modelId="{236DA528-6A0F-CB45-9693-59D666B02CD1}">
      <dsp:nvSpPr>
        <dsp:cNvPr id="0" name=""/>
        <dsp:cNvSpPr/>
      </dsp:nvSpPr>
      <dsp:spPr>
        <a:xfrm>
          <a:off x="0" y="1509390"/>
          <a:ext cx="8229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17267-4BD8-B947-8FEF-52228D71EC94}">
      <dsp:nvSpPr>
        <dsp:cNvPr id="0" name=""/>
        <dsp:cNvSpPr/>
      </dsp:nvSpPr>
      <dsp:spPr>
        <a:xfrm>
          <a:off x="0" y="1509390"/>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Through ongoing incarnation, God becomes conscious and is completed by humankind in directed evolution.    “Theo-genesis”</a:t>
          </a:r>
          <a:endParaRPr lang="en-US" sz="3000" kern="1200" dirty="0"/>
        </a:p>
      </dsp:txBody>
      <dsp:txXfrm>
        <a:off x="0" y="1509390"/>
        <a:ext cx="8229600" cy="1507181"/>
      </dsp:txXfrm>
    </dsp:sp>
    <dsp:sp modelId="{186EC77C-061F-5848-82E7-A7D40561BC30}">
      <dsp:nvSpPr>
        <dsp:cNvPr id="0" name=""/>
        <dsp:cNvSpPr/>
      </dsp:nvSpPr>
      <dsp:spPr>
        <a:xfrm>
          <a:off x="0" y="3016572"/>
          <a:ext cx="8229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43459-648F-6A43-A2C1-A4ED43075F7D}">
      <dsp:nvSpPr>
        <dsp:cNvPr id="0" name=""/>
        <dsp:cNvSpPr/>
      </dsp:nvSpPr>
      <dsp:spPr>
        <a:xfrm>
          <a:off x="0" y="3016572"/>
          <a:ext cx="8229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It is as an archetypal and cosmic reality. </a:t>
          </a:r>
          <a:endParaRPr lang="en-US" sz="3000" kern="1200"/>
        </a:p>
      </dsp:txBody>
      <dsp:txXfrm>
        <a:off x="0" y="3016572"/>
        <a:ext cx="8229600" cy="15071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B31AC-E6E4-3745-871A-034F4EAFB342}">
      <dsp:nvSpPr>
        <dsp:cNvPr id="0" name=""/>
        <dsp:cNvSpPr/>
      </dsp:nvSpPr>
      <dsp:spPr>
        <a:xfrm>
          <a:off x="0" y="2687"/>
          <a:ext cx="469773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93D6F-F0D5-5D4F-AC63-5181C2D05F1F}">
      <dsp:nvSpPr>
        <dsp:cNvPr id="0" name=""/>
        <dsp:cNvSpPr/>
      </dsp:nvSpPr>
      <dsp:spPr>
        <a:xfrm>
          <a:off x="0" y="2687"/>
          <a:ext cx="469773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God is inviting us to build our selves, one another, and the whole earth for eternity.</a:t>
          </a:r>
          <a:endParaRPr lang="en-US" sz="2800" kern="1200"/>
        </a:p>
      </dsp:txBody>
      <dsp:txXfrm>
        <a:off x="0" y="2687"/>
        <a:ext cx="4697730" cy="1833104"/>
      </dsp:txXfrm>
    </dsp:sp>
    <dsp:sp modelId="{3B3D5AF7-B853-4542-9740-E7D3C7AC5AD6}">
      <dsp:nvSpPr>
        <dsp:cNvPr id="0" name=""/>
        <dsp:cNvSpPr/>
      </dsp:nvSpPr>
      <dsp:spPr>
        <a:xfrm>
          <a:off x="0" y="1835791"/>
          <a:ext cx="469773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A66CEA-C08C-6447-8AB0-71FF7BE0E6F8}">
      <dsp:nvSpPr>
        <dsp:cNvPr id="0" name=""/>
        <dsp:cNvSpPr/>
      </dsp:nvSpPr>
      <dsp:spPr>
        <a:xfrm>
          <a:off x="0" y="1835791"/>
          <a:ext cx="469773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What happens in time to and through us does not disappear into a past but is </a:t>
          </a:r>
          <a:r>
            <a:rPr lang="en-US" sz="2800" b="1" i="1" kern="1200"/>
            <a:t>preserved in God.     </a:t>
          </a:r>
          <a:endParaRPr lang="en-US" sz="2800" kern="1200"/>
        </a:p>
      </dsp:txBody>
      <dsp:txXfrm>
        <a:off x="0" y="1835791"/>
        <a:ext cx="4697730" cy="1833104"/>
      </dsp:txXfrm>
    </dsp:sp>
    <dsp:sp modelId="{B6DBD254-AD8E-DC40-8F6D-016D8D5AA476}">
      <dsp:nvSpPr>
        <dsp:cNvPr id="0" name=""/>
        <dsp:cNvSpPr/>
      </dsp:nvSpPr>
      <dsp:spPr>
        <a:xfrm>
          <a:off x="0" y="3668896"/>
          <a:ext cx="4697730"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2B4482-F2C0-F041-81A1-9A541C9563AC}">
      <dsp:nvSpPr>
        <dsp:cNvPr id="0" name=""/>
        <dsp:cNvSpPr/>
      </dsp:nvSpPr>
      <dsp:spPr>
        <a:xfrm>
          <a:off x="0" y="3668896"/>
          <a:ext cx="469773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We </a:t>
          </a:r>
          <a:r>
            <a:rPr lang="en-US" sz="2800" b="1" i="1" kern="1200"/>
            <a:t>make a difference to the eternal God</a:t>
          </a:r>
          <a:r>
            <a:rPr lang="en-US" sz="2800" b="1" kern="1200"/>
            <a:t>.  </a:t>
          </a:r>
          <a:endParaRPr lang="en-US" sz="2800" kern="1200"/>
        </a:p>
      </dsp:txBody>
      <dsp:txXfrm>
        <a:off x="0" y="3668896"/>
        <a:ext cx="4697730" cy="1833104"/>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2A097-20FC-1648-BCF2-4089A23A6F69}" type="datetimeFigureOut">
              <a:rPr lang="en-US" smtClean="0"/>
              <a:t>2/27/2024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8B39E-EBD2-964B-ACA6-A9F5E4CE054E}" type="slidenum">
              <a:rPr lang="en-US" smtClean="0"/>
              <a:t>‹#›</a:t>
            </a:fld>
            <a:endParaRPr lang="en-US"/>
          </a:p>
        </p:txBody>
      </p:sp>
    </p:spTree>
    <p:extLst>
      <p:ext uri="{BB962C8B-B14F-4D97-AF65-F5344CB8AC3E}">
        <p14:creationId xmlns:p14="http://schemas.microsoft.com/office/powerpoint/2010/main" val="297656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C643-E4DE-F85E-D6E1-A45AC6F7A2F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544A65-7B40-3C05-D812-0AE7AA7A1A7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7C9478-1E9C-C96C-B2E1-20DCF7245C18}"/>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5" name="Footer Placeholder 4">
            <a:extLst>
              <a:ext uri="{FF2B5EF4-FFF2-40B4-BE49-F238E27FC236}">
                <a16:creationId xmlns:a16="http://schemas.microsoft.com/office/drawing/2014/main" id="{2BD85DD1-6118-1A9E-3D73-1D5E4D6EB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A3922-9A7A-96AE-EBD3-05D965F608B3}"/>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284316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E824-C5DD-EF29-B6B2-A033EDC0E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396C17-2AA8-55DC-F442-FA5F05710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B74DE-B544-7153-2F00-B079B2EC532C}"/>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5" name="Footer Placeholder 4">
            <a:extLst>
              <a:ext uri="{FF2B5EF4-FFF2-40B4-BE49-F238E27FC236}">
                <a16:creationId xmlns:a16="http://schemas.microsoft.com/office/drawing/2014/main" id="{5B2202D2-70C4-9176-5069-B44C5D3BD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B8BD0-EC7B-2084-2DEB-B429CAE728C3}"/>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4252122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07879A-C3C8-FA79-E9C8-17BF2984AB7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813BEA-213F-5A94-DD21-091B75B6E05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8B9C0-BF9D-9F28-E34A-1F099181A4B8}"/>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5" name="Footer Placeholder 4">
            <a:extLst>
              <a:ext uri="{FF2B5EF4-FFF2-40B4-BE49-F238E27FC236}">
                <a16:creationId xmlns:a16="http://schemas.microsoft.com/office/drawing/2014/main" id="{C3AD1F5F-F6B7-1781-372C-B7C5BF558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C2364-D0B9-3069-D40E-427BB0E9CEF7}"/>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2018946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4" name="Rectangle 20"/>
          <p:cNvSpPr>
            <a:spLocks noGrp="1" noChangeArrowheads="1"/>
          </p:cNvSpPr>
          <p:nvPr>
            <p:ph type="ftr" sz="quarter" idx="10"/>
          </p:nvPr>
        </p:nvSpPr>
        <p:spPr>
          <a:xfrm>
            <a:off x="3124200" y="6245225"/>
            <a:ext cx="2895600" cy="476250"/>
          </a:xfrm>
        </p:spPr>
        <p:txBody>
          <a:bodyPr/>
          <a:lstStyle>
            <a:lvl1pPr>
              <a:defRPr>
                <a:latin typeface="Arial" charset="0"/>
              </a:defRPr>
            </a:lvl1pPr>
          </a:lstStyle>
          <a:p>
            <a:pPr>
              <a:defRPr/>
            </a:pPr>
            <a:endParaRPr lang="en-US"/>
          </a:p>
        </p:txBody>
      </p:sp>
      <p:sp>
        <p:nvSpPr>
          <p:cNvPr id="5" name="Rectangle 21"/>
          <p:cNvSpPr>
            <a:spLocks noGrp="1" noChangeArrowheads="1"/>
          </p:cNvSpPr>
          <p:nvPr>
            <p:ph type="sldNum" sz="quarter" idx="11"/>
          </p:nvPr>
        </p:nvSpPr>
        <p:spPr>
          <a:xfrm>
            <a:off x="6553200" y="6245225"/>
            <a:ext cx="2133600" cy="476250"/>
          </a:xfrm>
        </p:spPr>
        <p:txBody>
          <a:bodyPr/>
          <a:lstStyle>
            <a:lvl1pPr>
              <a:defRPr>
                <a:latin typeface="Arial" charset="0"/>
              </a:defRPr>
            </a:lvl1pPr>
          </a:lstStyle>
          <a:p>
            <a:pPr>
              <a:defRPr/>
            </a:pPr>
            <a:fld id="{D3BD6342-C945-416F-A778-C162DF56E4CE}" type="slidenum">
              <a:rPr lang="en-US"/>
              <a:pPr>
                <a:defRPr/>
              </a:pPr>
              <a:t>‹#›</a:t>
            </a:fld>
            <a:endParaRPr lang="en-US"/>
          </a:p>
        </p:txBody>
      </p:sp>
    </p:spTree>
    <p:extLst>
      <p:ext uri="{BB962C8B-B14F-4D97-AF65-F5344CB8AC3E}">
        <p14:creationId xmlns:p14="http://schemas.microsoft.com/office/powerpoint/2010/main" val="20133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r>
              <a:rPr lang="en-US" noProof="0"/>
              <a:t>Click icon to add SmartArt graphic</a:t>
            </a:r>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31318FD0-ED2D-3145-82BA-25405032B99C}" type="datetimeFigureOut">
              <a:rPr lang="en-US" smtClean="0"/>
              <a:t>2/27/2024</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9CCB759-0814-D246-838B-B6684344D6A8}" type="slidenum">
              <a:rPr lang="en-US" smtClean="0"/>
              <a:t>‹#›</a:t>
            </a:fld>
            <a:endParaRPr lang="en-US"/>
          </a:p>
        </p:txBody>
      </p:sp>
    </p:spTree>
    <p:extLst>
      <p:ext uri="{BB962C8B-B14F-4D97-AF65-F5344CB8AC3E}">
        <p14:creationId xmlns:p14="http://schemas.microsoft.com/office/powerpoint/2010/main" val="372779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FCF5-E66D-8A45-9233-22241B893E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98C93B-68FE-8EC0-C82B-6B7340465E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FA8A0-8347-4052-49C8-959252453F20}"/>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5" name="Footer Placeholder 4">
            <a:extLst>
              <a:ext uri="{FF2B5EF4-FFF2-40B4-BE49-F238E27FC236}">
                <a16:creationId xmlns:a16="http://schemas.microsoft.com/office/drawing/2014/main" id="{598B992B-4A97-41F1-27C7-8D2C4454E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31A61-740E-940D-1554-020CE45AAEE5}"/>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75754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844-3B59-3B20-06B3-E079138AD11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6C3242-ADC8-DDCF-F279-3DFE9A11FC21}"/>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065DC-6528-F3E7-FB46-E6208565A30D}"/>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5" name="Footer Placeholder 4">
            <a:extLst>
              <a:ext uri="{FF2B5EF4-FFF2-40B4-BE49-F238E27FC236}">
                <a16:creationId xmlns:a16="http://schemas.microsoft.com/office/drawing/2014/main" id="{F345B388-C602-662E-AFFC-0F7EE64F0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41F3E-B53D-B9B0-782C-827173E69488}"/>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24514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DF86-CFB5-68DC-71B0-E2AD3AC204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76A79C-BA30-04AB-72E1-C21BD19DEB2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206CF-4A52-3851-A3AB-7F49EA0EB5C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BE416B-11EF-61EE-E4B1-44891B9C2284}"/>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6" name="Footer Placeholder 5">
            <a:extLst>
              <a:ext uri="{FF2B5EF4-FFF2-40B4-BE49-F238E27FC236}">
                <a16:creationId xmlns:a16="http://schemas.microsoft.com/office/drawing/2014/main" id="{9B1F4B1C-D9DC-FF68-01AF-10F3B1BC9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B55CD-6994-AFF6-861D-1CEE9FDF2DF1}"/>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12663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9853-7D0D-FE00-C1AE-5D6015EF1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8B9D67-4617-FAF1-0EE4-4FEB376D320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B55E5-8001-BCFA-80C4-3D2FE657F79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3E8D5-75BF-9414-76E1-A5D6F23B6C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BB066-6660-7D9D-79F2-9F032B746E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AF479-3D4E-6598-7728-DE858D3B0278}"/>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8" name="Footer Placeholder 7">
            <a:extLst>
              <a:ext uri="{FF2B5EF4-FFF2-40B4-BE49-F238E27FC236}">
                <a16:creationId xmlns:a16="http://schemas.microsoft.com/office/drawing/2014/main" id="{8C66BB04-DFE2-4563-7EC9-1D58F4392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49817A-A3BF-9444-D5DD-B18A12108DB0}"/>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2189654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CDBD-50F4-49DB-9AFF-6AF6BEB4FD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426570-8024-67C1-EAE8-551EA15AD0FF}"/>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4" name="Footer Placeholder 3">
            <a:extLst>
              <a:ext uri="{FF2B5EF4-FFF2-40B4-BE49-F238E27FC236}">
                <a16:creationId xmlns:a16="http://schemas.microsoft.com/office/drawing/2014/main" id="{7B916BFD-F436-F0A1-E016-3F6CB8DFA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1F1AA-1FB0-EC17-4779-F0DB75BFC191}"/>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42066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27AC62-8C50-3E94-1B3D-85765A186938}"/>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3" name="Footer Placeholder 2">
            <a:extLst>
              <a:ext uri="{FF2B5EF4-FFF2-40B4-BE49-F238E27FC236}">
                <a16:creationId xmlns:a16="http://schemas.microsoft.com/office/drawing/2014/main" id="{EA94113F-0FCE-8EA1-4F08-330000C35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59B0C3-E9E8-E85A-5754-B549E4474202}"/>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318536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62F6-9C5A-4717-0475-2FEE8D92172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263A4A2-2E6A-D73E-2D6E-89A5B0A64D6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FB4190-ACD7-F0D7-5713-20F97E468F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052510-BBE5-FFB3-E51D-C96473B2F883}"/>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6" name="Footer Placeholder 5">
            <a:extLst>
              <a:ext uri="{FF2B5EF4-FFF2-40B4-BE49-F238E27FC236}">
                <a16:creationId xmlns:a16="http://schemas.microsoft.com/office/drawing/2014/main" id="{41257050-5769-D6A5-97AD-4A73A14BC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B8163-D8C7-FD4F-90EC-9B70133E5BDA}"/>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12286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2673-25DC-3A11-072C-31AA2C803ED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BE691EC-69AE-270E-1466-5B69241AEB9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21247D8-42B0-7EB6-2FEC-A45D29B0C4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0AF18F4-FAC7-32AB-EB36-4484A096CAED}"/>
              </a:ext>
            </a:extLst>
          </p:cNvPr>
          <p:cNvSpPr>
            <a:spLocks noGrp="1"/>
          </p:cNvSpPr>
          <p:nvPr>
            <p:ph type="dt" sz="half" idx="10"/>
          </p:nvPr>
        </p:nvSpPr>
        <p:spPr/>
        <p:txBody>
          <a:bodyPr/>
          <a:lstStyle/>
          <a:p>
            <a:fld id="{222509C9-EBFF-FF4D-B92E-ED5A14CB705A}" type="datetimeFigureOut">
              <a:rPr lang="en-US" smtClean="0"/>
              <a:t>2/27/2024</a:t>
            </a:fld>
            <a:endParaRPr lang="en-US"/>
          </a:p>
        </p:txBody>
      </p:sp>
      <p:sp>
        <p:nvSpPr>
          <p:cNvPr id="6" name="Footer Placeholder 5">
            <a:extLst>
              <a:ext uri="{FF2B5EF4-FFF2-40B4-BE49-F238E27FC236}">
                <a16:creationId xmlns:a16="http://schemas.microsoft.com/office/drawing/2014/main" id="{98932852-C4B3-BE66-32FC-8CB060EBE0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263FB-840A-359B-C45F-9A63755B11B0}"/>
              </a:ext>
            </a:extLst>
          </p:cNvPr>
          <p:cNvSpPr>
            <a:spLocks noGrp="1"/>
          </p:cNvSpPr>
          <p:nvPr>
            <p:ph type="sldNum" sz="quarter" idx="12"/>
          </p:nvPr>
        </p:nvSpPr>
        <p:spPr/>
        <p:txBody>
          <a:bodyPr/>
          <a:lstStyle/>
          <a:p>
            <a:fld id="{4C07FCA4-1060-AB4B-848B-7BB4659FE915}" type="slidenum">
              <a:rPr lang="en-US" smtClean="0"/>
              <a:t>‹#›</a:t>
            </a:fld>
            <a:endParaRPr lang="en-US"/>
          </a:p>
        </p:txBody>
      </p:sp>
    </p:spTree>
    <p:extLst>
      <p:ext uri="{BB962C8B-B14F-4D97-AF65-F5344CB8AC3E}">
        <p14:creationId xmlns:p14="http://schemas.microsoft.com/office/powerpoint/2010/main" val="358647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28FCC6-9B16-3884-B9D7-7B8BCF069F0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03F83B-24ED-248D-AFA5-A1EEAAB7B2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E7E5D-A32D-FEB6-6D94-B3B57271A7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222509C9-EBFF-FF4D-B92E-ED5A14CB705A}" type="datetimeFigureOut">
              <a:rPr lang="en-US" smtClean="0"/>
              <a:t>2/27/2024</a:t>
            </a:fld>
            <a:endParaRPr lang="en-US"/>
          </a:p>
        </p:txBody>
      </p:sp>
      <p:sp>
        <p:nvSpPr>
          <p:cNvPr id="5" name="Footer Placeholder 4">
            <a:extLst>
              <a:ext uri="{FF2B5EF4-FFF2-40B4-BE49-F238E27FC236}">
                <a16:creationId xmlns:a16="http://schemas.microsoft.com/office/drawing/2014/main" id="{16904F09-88B8-55F5-2476-255E741C8BC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0B45CA-2513-1F26-2388-9C84AF3CC86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C07FCA4-1060-AB4B-848B-7BB4659FE915}" type="slidenum">
              <a:rPr lang="en-US" smtClean="0"/>
              <a:t>‹#›</a:t>
            </a:fld>
            <a:endParaRPr lang="en-US"/>
          </a:p>
        </p:txBody>
      </p:sp>
    </p:spTree>
    <p:extLst>
      <p:ext uri="{BB962C8B-B14F-4D97-AF65-F5344CB8AC3E}">
        <p14:creationId xmlns:p14="http://schemas.microsoft.com/office/powerpoint/2010/main" val="196641455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Mx4cfz8Anw"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en.wikipedia.org/wiki/Image:Airplane_vortex_edit.jpg"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12B3-610C-3CAE-297F-5E6C1078E3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62BC7B-FA2C-2DFD-03BD-2DB9FF31524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4DADB14-AF00-FABD-EF4E-9A267A4EAA9C}"/>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AD477B50-47A9-57E9-2BF7-98FBEEE0E54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6040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3D17EA-5CE9-4D39-A832-EE005B113E9A}"/>
              </a:ext>
            </a:extLst>
          </p:cNvPr>
          <p:cNvSpPr>
            <a:spLocks noGrp="1"/>
          </p:cNvSpPr>
          <p:nvPr>
            <p:ph type="title"/>
          </p:nvPr>
        </p:nvSpPr>
        <p:spPr/>
        <p:txBody>
          <a:bodyPr/>
          <a:lstStyle/>
          <a:p>
            <a:endParaRPr lang="en-US"/>
          </a:p>
        </p:txBody>
      </p:sp>
      <p:pic>
        <p:nvPicPr>
          <p:cNvPr id="8194" name="Picture 2" descr="https://i1.wp.com/i62.tinypic.com/301keno.jpg">
            <a:extLst>
              <a:ext uri="{FF2B5EF4-FFF2-40B4-BE49-F238E27FC236}">
                <a16:creationId xmlns:a16="http://schemas.microsoft.com/office/drawing/2014/main" id="{0FD661BD-C5C7-4D14-9C7E-CFD7230E47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633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4474-1F6D-16B7-6F61-3B3C5E548C0C}"/>
            </a:ext>
          </a:extLst>
        </p:cNvPr>
        <p:cNvGrpSpPr/>
        <p:nvPr/>
      </p:nvGrpSpPr>
      <p:grpSpPr>
        <a:xfrm>
          <a:off x="0" y="0"/>
          <a:ext cx="0" cy="0"/>
          <a:chOff x="0" y="0"/>
          <a:chExt cx="0" cy="0"/>
        </a:xfrm>
      </p:grpSpPr>
      <p:sp>
        <p:nvSpPr>
          <p:cNvPr id="33794" name="Rectangle 3">
            <a:extLst>
              <a:ext uri="{FF2B5EF4-FFF2-40B4-BE49-F238E27FC236}">
                <a16:creationId xmlns:a16="http://schemas.microsoft.com/office/drawing/2014/main" id="{433EC3FC-0F56-E54C-D257-F977ECA69301}"/>
              </a:ext>
            </a:extLst>
          </p:cNvPr>
          <p:cNvSpPr>
            <a:spLocks noGrp="1" noChangeArrowheads="1"/>
          </p:cNvSpPr>
          <p:nvPr>
            <p:ph idx="1"/>
          </p:nvPr>
        </p:nvSpPr>
        <p:spPr/>
        <p:txBody>
          <a:bodyPr/>
          <a:lstStyle/>
          <a:p>
            <a:pPr eaLnBrk="1" hangingPunct="1">
              <a:buFontTx/>
              <a:buNone/>
            </a:pPr>
            <a:endParaRPr lang="en-US" altLang="en-US" dirty="0"/>
          </a:p>
          <a:p>
            <a:pPr eaLnBrk="1" hangingPunct="1">
              <a:buFontTx/>
              <a:buNone/>
            </a:pPr>
            <a:endParaRPr lang="en-US" altLang="en-US" dirty="0"/>
          </a:p>
          <a:p>
            <a:pPr eaLnBrk="1" hangingPunct="1">
              <a:lnSpc>
                <a:spcPct val="100000"/>
              </a:lnSpc>
              <a:buFontTx/>
              <a:buNone/>
            </a:pPr>
            <a:r>
              <a:rPr lang="en-US" altLang="en-US" dirty="0"/>
              <a:t>	"The more precisely </a:t>
            </a:r>
            <a:br>
              <a:rPr lang="en-US" altLang="en-US" dirty="0"/>
            </a:br>
            <a:r>
              <a:rPr lang="en-US" altLang="en-US" dirty="0"/>
              <a:t>the </a:t>
            </a:r>
            <a:r>
              <a:rPr lang="en-US" altLang="en-US" b="1" dirty="0"/>
              <a:t>POSITION</a:t>
            </a:r>
            <a:r>
              <a:rPr lang="en-US" altLang="en-US" dirty="0"/>
              <a:t> is determined</a:t>
            </a:r>
            <a:br>
              <a:rPr lang="en-US" altLang="en-US" dirty="0"/>
            </a:br>
            <a:r>
              <a:rPr lang="en-US" altLang="en-US" dirty="0"/>
              <a:t>the less precisely </a:t>
            </a:r>
            <a:br>
              <a:rPr lang="en-US" altLang="en-US" dirty="0"/>
            </a:br>
            <a:r>
              <a:rPr lang="en-US" altLang="en-US" dirty="0"/>
              <a:t>the </a:t>
            </a:r>
            <a:r>
              <a:rPr lang="en-US" altLang="en-US" b="1" dirty="0"/>
              <a:t>MOMENTUM </a:t>
            </a:r>
            <a:r>
              <a:rPr lang="en-US" altLang="en-US" dirty="0"/>
              <a:t>is known“</a:t>
            </a:r>
          </a:p>
          <a:p>
            <a:pPr eaLnBrk="1" hangingPunct="1">
              <a:buFontTx/>
              <a:buNone/>
            </a:pPr>
            <a:endParaRPr lang="en-US" altLang="en-US" sz="1600" dirty="0"/>
          </a:p>
          <a:p>
            <a:pPr eaLnBrk="1" hangingPunct="1">
              <a:buFontTx/>
              <a:buNone/>
            </a:pPr>
            <a:r>
              <a:rPr lang="en-US" altLang="en-US" sz="1600" dirty="0"/>
              <a:t>		</a:t>
            </a:r>
            <a:r>
              <a:rPr lang="en-US" altLang="en-US" sz="1800" dirty="0"/>
              <a:t>(Heisenberg, Uncertainty paper, 1927)</a:t>
            </a:r>
          </a:p>
          <a:p>
            <a:pPr eaLnBrk="1" hangingPunct="1"/>
            <a:endParaRPr lang="en-US" altLang="en-US" sz="1800" dirty="0"/>
          </a:p>
        </p:txBody>
      </p:sp>
      <p:sp>
        <p:nvSpPr>
          <p:cNvPr id="2" name="Rectangle 2">
            <a:extLst>
              <a:ext uri="{FF2B5EF4-FFF2-40B4-BE49-F238E27FC236}">
                <a16:creationId xmlns:a16="http://schemas.microsoft.com/office/drawing/2014/main" id="{8465D136-09C3-4FB3-87BE-E34743A8AAE9}"/>
              </a:ext>
            </a:extLst>
          </p:cNvPr>
          <p:cNvSpPr>
            <a:spLocks noGrp="1" noChangeArrowheads="1"/>
          </p:cNvSpPr>
          <p:nvPr>
            <p:ph type="title"/>
          </p:nvPr>
        </p:nvSpPr>
        <p:spPr>
          <a:xfrm>
            <a:off x="0" y="0"/>
            <a:ext cx="9144000" cy="1312897"/>
          </a:xfrm>
          <a:solidFill>
            <a:srgbClr val="92D050">
              <a:alpha val="33000"/>
            </a:srgbClr>
          </a:solidFill>
        </p:spPr>
        <p:txBody>
          <a:bodyPr>
            <a:normAutofit/>
          </a:bodyPr>
          <a:lstStyle/>
          <a:p>
            <a:pPr algn="ctr" eaLnBrk="1" fontAlgn="auto" hangingPunct="1">
              <a:spcAft>
                <a:spcPts val="0"/>
              </a:spcAft>
              <a:defRPr/>
            </a:pPr>
            <a:r>
              <a:rPr lang="en-US" dirty="0"/>
              <a:t>Uncertainty Principle</a:t>
            </a:r>
            <a:br>
              <a:rPr lang="en-US" dirty="0"/>
            </a:br>
            <a:r>
              <a:rPr lang="en-US" dirty="0"/>
              <a:t>Werner Heisenberg </a:t>
            </a:r>
            <a:r>
              <a:rPr lang="en-US" sz="2800" dirty="0"/>
              <a:t>(1901-1976)</a:t>
            </a:r>
          </a:p>
        </p:txBody>
      </p:sp>
      <p:pic>
        <p:nvPicPr>
          <p:cNvPr id="33796" name="Picture 5" descr="heis2">
            <a:extLst>
              <a:ext uri="{FF2B5EF4-FFF2-40B4-BE49-F238E27FC236}">
                <a16:creationId xmlns:a16="http://schemas.microsoft.com/office/drawing/2014/main" id="{627ACF68-38CB-FA0C-D082-90614882E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752600"/>
            <a:ext cx="263207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115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B7A23-22B8-9B40-0879-BE86CD40C64A}"/>
            </a:ext>
          </a:extLst>
        </p:cNvPr>
        <p:cNvGrpSpPr/>
        <p:nvPr/>
      </p:nvGrpSpPr>
      <p:grpSpPr>
        <a:xfrm>
          <a:off x="0" y="0"/>
          <a:ext cx="0" cy="0"/>
          <a:chOff x="0" y="0"/>
          <a:chExt cx="0" cy="0"/>
        </a:xfrm>
      </p:grpSpPr>
      <p:sp>
        <p:nvSpPr>
          <p:cNvPr id="30722" name="Rectangle 3">
            <a:extLst>
              <a:ext uri="{FF2B5EF4-FFF2-40B4-BE49-F238E27FC236}">
                <a16:creationId xmlns:a16="http://schemas.microsoft.com/office/drawing/2014/main" id="{E0AE4884-72B7-9557-D19E-F6D0103E95A6}"/>
              </a:ext>
            </a:extLst>
          </p:cNvPr>
          <p:cNvSpPr>
            <a:spLocks noGrp="1" noChangeArrowheads="1"/>
          </p:cNvSpPr>
          <p:nvPr>
            <p:ph idx="1"/>
          </p:nvPr>
        </p:nvSpPr>
        <p:spPr>
          <a:xfrm>
            <a:off x="298807" y="1143000"/>
            <a:ext cx="8229600" cy="5127661"/>
          </a:xfrm>
        </p:spPr>
        <p:txBody>
          <a:bodyPr>
            <a:noAutofit/>
          </a:bodyPr>
          <a:lstStyle/>
          <a:p>
            <a:pPr marL="0" indent="0" eaLnBrk="1" fontAlgn="auto" hangingPunct="1">
              <a:lnSpc>
                <a:spcPct val="120000"/>
              </a:lnSpc>
              <a:spcAft>
                <a:spcPts val="0"/>
              </a:spcAft>
              <a:buNone/>
              <a:defRPr/>
            </a:pPr>
            <a:endParaRPr lang="en-US" sz="2400" b="1" dirty="0">
              <a:latin typeface="Times New Roman" pitchFamily="18" charset="0"/>
              <a:cs typeface="Times New Roman" pitchFamily="18" charset="0"/>
            </a:endParaRPr>
          </a:p>
          <a:p>
            <a:pPr marL="609600" indent="-609600" eaLnBrk="1" fontAlgn="auto" hangingPunct="1">
              <a:lnSpc>
                <a:spcPct val="120000"/>
              </a:lnSpc>
              <a:spcAft>
                <a:spcPts val="0"/>
              </a:spcAft>
              <a:buFont typeface="Wingdings 3"/>
              <a:buChar char=""/>
              <a:defRPr/>
            </a:pPr>
            <a:r>
              <a:rPr lang="en-US" sz="2400" b="1" dirty="0">
                <a:latin typeface="Times New Roman" pitchFamily="18" charset="0"/>
                <a:cs typeface="Times New Roman" pitchFamily="18" charset="0"/>
              </a:rPr>
              <a:t>No deterministic universe.  Cannot predict future events.</a:t>
            </a:r>
          </a:p>
          <a:p>
            <a:pPr marL="609600" indent="-609600" eaLnBrk="1" fontAlgn="auto" hangingPunct="1">
              <a:lnSpc>
                <a:spcPct val="120000"/>
              </a:lnSpc>
              <a:spcAft>
                <a:spcPts val="0"/>
              </a:spcAft>
              <a:buFont typeface="Wingdings 3"/>
              <a:buChar char=""/>
              <a:defRPr/>
            </a:pPr>
            <a:r>
              <a:rPr lang="en-US" sz="2400" b="1" dirty="0">
                <a:latin typeface="Times New Roman" pitchFamily="18" charset="0"/>
                <a:cs typeface="Times New Roman" pitchFamily="18" charset="0"/>
              </a:rPr>
              <a:t>What cannot be measured cannot take place exactly. </a:t>
            </a:r>
          </a:p>
          <a:p>
            <a:pPr marL="609600" indent="-609600" eaLnBrk="1" fontAlgn="auto" hangingPunct="1">
              <a:lnSpc>
                <a:spcPct val="120000"/>
              </a:lnSpc>
              <a:spcAft>
                <a:spcPts val="0"/>
              </a:spcAft>
              <a:buFont typeface="Wingdings 3"/>
              <a:buChar char=""/>
              <a:defRPr/>
            </a:pPr>
            <a:r>
              <a:rPr lang="en-US" sz="2400" b="1" dirty="0">
                <a:latin typeface="Times New Roman" pitchFamily="18" charset="0"/>
                <a:cs typeface="Times New Roman" pitchFamily="18" charset="0"/>
              </a:rPr>
              <a:t>No distinction between process of observed and what is observed.   No line between subject and object</a:t>
            </a:r>
          </a:p>
          <a:p>
            <a:pPr marL="609600" indent="-609600" eaLnBrk="1" fontAlgn="auto" hangingPunct="1">
              <a:lnSpc>
                <a:spcPct val="120000"/>
              </a:lnSpc>
              <a:spcAft>
                <a:spcPts val="0"/>
              </a:spcAft>
              <a:buFont typeface="Wingdings 3"/>
              <a:buChar char=""/>
              <a:defRPr/>
            </a:pPr>
            <a:r>
              <a:rPr lang="en-US" sz="2400" b="1" dirty="0">
                <a:latin typeface="Times New Roman" pitchFamily="18" charset="0"/>
                <a:cs typeface="Times New Roman" pitchFamily="18" charset="0"/>
              </a:rPr>
              <a:t>The "path" comes into existence only when we observe it. The act of observation produces physical reality. </a:t>
            </a:r>
          </a:p>
          <a:p>
            <a:pPr marL="609600" indent="-609600" eaLnBrk="1" fontAlgn="auto" hangingPunct="1">
              <a:lnSpc>
                <a:spcPct val="120000"/>
              </a:lnSpc>
              <a:spcAft>
                <a:spcPts val="0"/>
              </a:spcAft>
              <a:buFont typeface="Wingdings 3"/>
              <a:buChar char=""/>
              <a:defRPr/>
            </a:pPr>
            <a:r>
              <a:rPr lang="en-US" sz="2400" b="1" dirty="0">
                <a:latin typeface="Times New Roman" pitchFamily="18" charset="0"/>
                <a:cs typeface="Times New Roman" pitchFamily="18" charset="0"/>
              </a:rPr>
              <a:t>We are actors rather than spectators</a:t>
            </a:r>
            <a:endParaRPr lang="en-US" sz="2400" dirty="0">
              <a:latin typeface="Times New Roman" pitchFamily="18" charset="0"/>
              <a:cs typeface="Times New Roman" pitchFamily="18" charset="0"/>
            </a:endParaRPr>
          </a:p>
          <a:p>
            <a:pPr marL="609600" indent="-609600" eaLnBrk="1" fontAlgn="auto" hangingPunct="1">
              <a:lnSpc>
                <a:spcPct val="120000"/>
              </a:lnSpc>
              <a:spcAft>
                <a:spcPts val="0"/>
              </a:spcAft>
              <a:buFontTx/>
              <a:buNone/>
              <a:defRPr/>
            </a:pPr>
            <a:r>
              <a:rPr lang="en-US" sz="2400" dirty="0">
                <a:latin typeface="Times New Roman" pitchFamily="18" charset="0"/>
                <a:cs typeface="Times New Roman" pitchFamily="18" charset="0"/>
              </a:rPr>
              <a:t>	</a:t>
            </a:r>
          </a:p>
        </p:txBody>
      </p:sp>
      <p:sp>
        <p:nvSpPr>
          <p:cNvPr id="46082" name="Rectangle 2">
            <a:extLst>
              <a:ext uri="{FF2B5EF4-FFF2-40B4-BE49-F238E27FC236}">
                <a16:creationId xmlns:a16="http://schemas.microsoft.com/office/drawing/2014/main" id="{4602E8CC-CDBB-339C-2568-8CC9CD167D9B}"/>
              </a:ext>
            </a:extLst>
          </p:cNvPr>
          <p:cNvSpPr>
            <a:spLocks noGrp="1" noChangeArrowheads="1"/>
          </p:cNvSpPr>
          <p:nvPr>
            <p:ph type="title"/>
          </p:nvPr>
        </p:nvSpPr>
        <p:spPr>
          <a:xfrm>
            <a:off x="0" y="0"/>
            <a:ext cx="9144000" cy="1143000"/>
          </a:xfrm>
          <a:solidFill>
            <a:srgbClr val="92D050">
              <a:alpha val="24566"/>
            </a:srgbClr>
          </a:solidFill>
          <a:ln w="28575">
            <a:solidFill>
              <a:schemeClr val="tx1"/>
            </a:solidFill>
          </a:ln>
        </p:spPr>
        <p:txBody>
          <a:bodyPr/>
          <a:lstStyle/>
          <a:p>
            <a:pPr algn="ctr" eaLnBrk="1" fontAlgn="auto" hangingPunct="1">
              <a:spcAft>
                <a:spcPts val="0"/>
              </a:spcAft>
              <a:defRPr/>
            </a:pPr>
            <a:r>
              <a:rPr lang="en-US" sz="3200" dirty="0"/>
              <a:t>Implications of Uncertainty Principle</a:t>
            </a:r>
          </a:p>
        </p:txBody>
      </p:sp>
    </p:spTree>
    <p:extLst>
      <p:ext uri="{BB962C8B-B14F-4D97-AF65-F5344CB8AC3E}">
        <p14:creationId xmlns:p14="http://schemas.microsoft.com/office/powerpoint/2010/main" val="15996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80B8-1271-A55F-0B82-ED163409DE46}"/>
              </a:ext>
            </a:extLst>
          </p:cNvPr>
          <p:cNvSpPr>
            <a:spLocks noGrp="1"/>
          </p:cNvSpPr>
          <p:nvPr>
            <p:ph type="title"/>
          </p:nvPr>
        </p:nvSpPr>
        <p:spPr/>
        <p:txBody>
          <a:bodyPr/>
          <a:lstStyle/>
          <a:p>
            <a:endParaRPr lang="en-US"/>
          </a:p>
        </p:txBody>
      </p:sp>
      <p:pic>
        <p:nvPicPr>
          <p:cNvPr id="1026" name="Picture 2" descr="Infinite Potential - YouTube">
            <a:extLst>
              <a:ext uri="{FF2B5EF4-FFF2-40B4-BE49-F238E27FC236}">
                <a16:creationId xmlns:a16="http://schemas.microsoft.com/office/drawing/2014/main" id="{65EC1F0A-4192-9175-ACA1-9FAE81BF36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225642" cy="56415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A3549A-972F-A765-719E-2A33BE5C61FE}"/>
              </a:ext>
            </a:extLst>
          </p:cNvPr>
          <p:cNvSpPr txBox="1"/>
          <p:nvPr/>
        </p:nvSpPr>
        <p:spPr>
          <a:xfrm>
            <a:off x="881743" y="5943600"/>
            <a:ext cx="5314950" cy="646331"/>
          </a:xfrm>
          <a:prstGeom prst="rect">
            <a:avLst/>
          </a:prstGeom>
          <a:noFill/>
        </p:spPr>
        <p:txBody>
          <a:bodyPr wrap="square" rtlCol="0">
            <a:spAutoFit/>
          </a:bodyPr>
          <a:lstStyle/>
          <a:p>
            <a:r>
              <a:rPr lang="en-US" dirty="0">
                <a:hlinkClick r:id="rId3"/>
              </a:rPr>
              <a:t>https://www.youtube.com/watch?v=aMx4cfz8Anw</a:t>
            </a:r>
            <a:endParaRPr lang="en-US" dirty="0"/>
          </a:p>
          <a:p>
            <a:endParaRPr lang="en-US" dirty="0"/>
          </a:p>
        </p:txBody>
      </p:sp>
    </p:spTree>
    <p:extLst>
      <p:ext uri="{BB962C8B-B14F-4D97-AF65-F5344CB8AC3E}">
        <p14:creationId xmlns:p14="http://schemas.microsoft.com/office/powerpoint/2010/main" val="2662340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2"/>
          <p:cNvSpPr>
            <a:spLocks noGrp="1"/>
          </p:cNvSpPr>
          <p:nvPr>
            <p:ph type="title"/>
          </p:nvPr>
        </p:nvSpPr>
        <p:spPr>
          <a:xfrm>
            <a:off x="3138406" y="486184"/>
            <a:ext cx="5522993" cy="1325563"/>
          </a:xfrm>
        </p:spPr>
        <p:txBody>
          <a:bodyPr>
            <a:normAutofit/>
          </a:bodyPr>
          <a:lstStyle/>
          <a:p>
            <a:pPr eaLnBrk="1" fontAlgn="auto" hangingPunct="1">
              <a:spcAft>
                <a:spcPts val="0"/>
              </a:spcAft>
              <a:defRPr/>
            </a:pPr>
            <a:r>
              <a:rPr lang="en-US">
                <a:ea typeface="+mj-ea"/>
                <a:cs typeface="+mj-cs"/>
              </a:rPr>
              <a:t>Quantum Entanglement</a:t>
            </a:r>
          </a:p>
        </p:txBody>
      </p:sp>
      <p:pic>
        <p:nvPicPr>
          <p:cNvPr id="6" name="Picture 5" descr="A picture containing light&#10;&#10;Description automatically generated">
            <a:extLst>
              <a:ext uri="{FF2B5EF4-FFF2-40B4-BE49-F238E27FC236}">
                <a16:creationId xmlns:a16="http://schemas.microsoft.com/office/drawing/2014/main" id="{FB8D458F-3A6F-3C42-83B0-888F5F1D63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57" r="19725" b="4"/>
          <a:stretch/>
        </p:blipFill>
        <p:spPr>
          <a:xfrm>
            <a:off x="436144" y="258142"/>
            <a:ext cx="2339039"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Picture 6" descr="A picture containing light&#10;&#10;Description automatically generated">
            <a:extLst>
              <a:ext uri="{FF2B5EF4-FFF2-40B4-BE49-F238E27FC236}">
                <a16:creationId xmlns:a16="http://schemas.microsoft.com/office/drawing/2014/main" id="{5BDA5187-FC48-3648-A1E7-682D65CE39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762" r="17020" b="1"/>
          <a:stretch/>
        </p:blipFill>
        <p:spPr>
          <a:xfrm>
            <a:off x="436144" y="3486449"/>
            <a:ext cx="2339039"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52226" name="Content Placeholder 1"/>
          <p:cNvSpPr>
            <a:spLocks noGrp="1"/>
          </p:cNvSpPr>
          <p:nvPr>
            <p:ph idx="1"/>
          </p:nvPr>
        </p:nvSpPr>
        <p:spPr>
          <a:xfrm>
            <a:off x="3138406" y="1946684"/>
            <a:ext cx="5522993" cy="4351338"/>
          </a:xfrm>
        </p:spPr>
        <p:txBody>
          <a:bodyPr>
            <a:normAutofit/>
          </a:bodyPr>
          <a:lstStyle/>
          <a:p>
            <a:pPr marL="109728" indent="0" eaLnBrk="1" hangingPunct="1">
              <a:buNone/>
            </a:pPr>
            <a:r>
              <a:rPr lang="en-US" altLang="en-US" sz="1800"/>
              <a:t> </a:t>
            </a:r>
          </a:p>
          <a:p>
            <a:pPr eaLnBrk="1" hangingPunct="1"/>
            <a:r>
              <a:rPr lang="en-US" altLang="en-US" sz="1800" b="1">
                <a:effectLst>
                  <a:outerShdw blurRad="38100" dist="38100" dir="2700000" algn="tl">
                    <a:srgbClr val="000000">
                      <a:alpha val="43137"/>
                    </a:srgbClr>
                  </a:outerShdw>
                </a:effectLst>
              </a:rPr>
              <a:t>Take two particles whose spins cancel each other out to zero.  Separate particles by distance.  If measure particle A as </a:t>
            </a:r>
            <a:r>
              <a:rPr lang="ja-JP" altLang="en-US" sz="1800" b="1">
                <a:effectLst>
                  <a:outerShdw blurRad="38100" dist="38100" dir="2700000" algn="tl">
                    <a:srgbClr val="000000">
                      <a:alpha val="43137"/>
                    </a:srgbClr>
                  </a:outerShdw>
                </a:effectLst>
              </a:rPr>
              <a:t>“</a:t>
            </a:r>
            <a:r>
              <a:rPr lang="en-US" altLang="ja-JP" sz="1800" b="1">
                <a:effectLst>
                  <a:outerShdw blurRad="38100" dist="38100" dir="2700000" algn="tl">
                    <a:srgbClr val="000000">
                      <a:alpha val="43137"/>
                    </a:srgbClr>
                  </a:outerShdw>
                </a:effectLst>
              </a:rPr>
              <a:t>up</a:t>
            </a:r>
            <a:r>
              <a:rPr lang="ja-JP" altLang="en-US" sz="1800" b="1">
                <a:effectLst>
                  <a:outerShdw blurRad="38100" dist="38100" dir="2700000" algn="tl">
                    <a:srgbClr val="000000">
                      <a:alpha val="43137"/>
                    </a:srgbClr>
                  </a:outerShdw>
                </a:effectLst>
              </a:rPr>
              <a:t>”</a:t>
            </a:r>
            <a:r>
              <a:rPr lang="en-US" altLang="ja-JP" sz="1800" b="1">
                <a:effectLst>
                  <a:outerShdw blurRad="38100" dist="38100" dir="2700000" algn="tl">
                    <a:srgbClr val="000000">
                      <a:alpha val="43137"/>
                    </a:srgbClr>
                  </a:outerShdw>
                </a:effectLst>
              </a:rPr>
              <a:t> particle B is measured </a:t>
            </a:r>
            <a:r>
              <a:rPr lang="ja-JP" altLang="en-US" sz="1800" b="1">
                <a:effectLst>
                  <a:outerShdw blurRad="38100" dist="38100" dir="2700000" algn="tl">
                    <a:srgbClr val="000000">
                      <a:alpha val="43137"/>
                    </a:srgbClr>
                  </a:outerShdw>
                </a:effectLst>
              </a:rPr>
              <a:t>“</a:t>
            </a:r>
            <a:r>
              <a:rPr lang="en-US" altLang="ja-JP" sz="1800" b="1">
                <a:effectLst>
                  <a:outerShdw blurRad="38100" dist="38100" dir="2700000" algn="tl">
                    <a:srgbClr val="000000">
                      <a:alpha val="43137"/>
                    </a:srgbClr>
                  </a:outerShdw>
                </a:effectLst>
              </a:rPr>
              <a:t>down.</a:t>
            </a:r>
            <a:r>
              <a:rPr lang="ja-JP" altLang="en-US" sz="1800" b="1">
                <a:effectLst>
                  <a:outerShdw blurRad="38100" dist="38100" dir="2700000" algn="tl">
                    <a:srgbClr val="000000">
                      <a:alpha val="43137"/>
                    </a:srgbClr>
                  </a:outerShdw>
                </a:effectLst>
              </a:rPr>
              <a:t>”</a:t>
            </a:r>
            <a:r>
              <a:rPr lang="en-US" altLang="ja-JP" sz="1800" b="1">
                <a:effectLst>
                  <a:outerShdw blurRad="38100" dist="38100" dir="2700000" algn="tl">
                    <a:srgbClr val="000000">
                      <a:alpha val="43137"/>
                    </a:srgbClr>
                  </a:outerShdw>
                </a:effectLst>
              </a:rPr>
              <a:t>  </a:t>
            </a:r>
          </a:p>
          <a:p>
            <a:pPr eaLnBrk="1" hangingPunct="1"/>
            <a:endParaRPr lang="en-US" altLang="en-US" sz="1800" b="1">
              <a:effectLst>
                <a:outerShdw blurRad="38100" dist="38100" dir="2700000" algn="tl">
                  <a:srgbClr val="000000">
                    <a:alpha val="43137"/>
                  </a:srgbClr>
                </a:outerShdw>
              </a:effectLst>
            </a:endParaRPr>
          </a:p>
          <a:p>
            <a:pPr eaLnBrk="1" hangingPunct="1"/>
            <a:r>
              <a:rPr lang="en-US" altLang="en-US" sz="1800" b="1">
                <a:effectLst>
                  <a:outerShdw blurRad="38100" dist="38100" dir="2700000" algn="tl">
                    <a:srgbClr val="000000">
                      <a:alpha val="43137"/>
                    </a:srgbClr>
                  </a:outerShdw>
                </a:effectLst>
              </a:rPr>
              <a:t>The measurement on A does not merely reveal an already established state of B:  It actually </a:t>
            </a:r>
            <a:r>
              <a:rPr lang="en-US" altLang="en-US" sz="1800" b="1" i="1">
                <a:effectLst>
                  <a:outerShdw blurRad="38100" dist="38100" dir="2700000" algn="tl">
                    <a:srgbClr val="000000">
                      <a:alpha val="43137"/>
                    </a:srgbClr>
                  </a:outerShdw>
                </a:effectLst>
              </a:rPr>
              <a:t>produces</a:t>
            </a:r>
            <a:r>
              <a:rPr lang="en-US" altLang="en-US" sz="1800" b="1">
                <a:effectLst>
                  <a:outerShdw blurRad="38100" dist="38100" dir="2700000" algn="tl">
                    <a:srgbClr val="000000">
                      <a:alpha val="43137"/>
                    </a:srgbClr>
                  </a:outerShdw>
                </a:effectLst>
              </a:rPr>
              <a:t> that state </a:t>
            </a:r>
            <a:r>
              <a:rPr lang="en-US" altLang="en-US" sz="1800" b="1">
                <a:effectLst>
                  <a:outerShdw blurRad="38100" dist="38100" dir="2700000" algn="tl">
                    <a:srgbClr val="000000">
                      <a:alpha val="43137"/>
                    </a:srgbClr>
                  </a:outerShdw>
                </a:effectLst>
                <a:sym typeface="Wingdings" pitchFamily="2" charset="2"/>
              </a:rPr>
              <a:t></a:t>
            </a:r>
            <a:r>
              <a:rPr lang="en-US" altLang="en-US" sz="1800" b="1">
                <a:effectLst>
                  <a:outerShdw blurRad="38100" dist="38100" dir="2700000" algn="tl">
                    <a:srgbClr val="000000">
                      <a:alpha val="43137"/>
                    </a:srgbClr>
                  </a:outerShdw>
                </a:effectLst>
              </a:rPr>
              <a:t> entangled.  </a:t>
            </a:r>
          </a:p>
          <a:p>
            <a:pPr eaLnBrk="1" hangingPunct="1"/>
            <a:endParaRPr lang="en-US" altLang="en-US" sz="1800" b="1">
              <a:effectLst>
                <a:outerShdw blurRad="38100" dist="38100" dir="2700000" algn="tl">
                  <a:srgbClr val="000000">
                    <a:alpha val="43137"/>
                  </a:srgbClr>
                </a:outerShdw>
              </a:effectLst>
            </a:endParaRPr>
          </a:p>
          <a:p>
            <a:pPr eaLnBrk="1" hangingPunct="1"/>
            <a:r>
              <a:rPr lang="en-US" altLang="en-US" sz="1800" b="1">
                <a:effectLst>
                  <a:outerShdw blurRad="38100" dist="38100" dir="2700000" algn="tl">
                    <a:srgbClr val="000000">
                      <a:alpha val="43137"/>
                    </a:srgbClr>
                  </a:outerShdw>
                </a:effectLst>
              </a:rPr>
              <a:t> “Non-local action at a distance”</a:t>
            </a:r>
          </a:p>
          <a:p>
            <a:pPr eaLnBrk="1" hangingPunct="1">
              <a:buFont typeface="Wingdings 3" pitchFamily="18" charset="2"/>
              <a:buNone/>
            </a:pPr>
            <a:endParaRPr lang="en-US" altLang="en-US" sz="1800" b="1">
              <a:effectLst>
                <a:outerShdw blurRad="38100" dist="38100" dir="2700000" algn="tl">
                  <a:srgbClr val="000000">
                    <a:alpha val="43137"/>
                  </a:srgbClr>
                </a:outerShdw>
              </a:effectLst>
            </a:endParaRPr>
          </a:p>
          <a:p>
            <a:pPr eaLnBrk="1" hangingPunct="1">
              <a:buFont typeface="Wingdings 3" pitchFamily="18" charset="2"/>
              <a:buNone/>
            </a:pPr>
            <a:r>
              <a:rPr lang="en-US" altLang="en-US" sz="1800" b="1">
                <a:effectLst>
                  <a:outerShdw blurRad="38100" dist="38100" dir="2700000" algn="tl">
                    <a:srgbClr val="000000">
                      <a:alpha val="43137"/>
                    </a:srgbClr>
                  </a:outerShdw>
                </a:effectLst>
              </a:rPr>
              <a:t>   </a:t>
            </a:r>
            <a:r>
              <a:rPr lang="en-US" altLang="en-US" sz="1800" b="1" i="1">
                <a:effectLst>
                  <a:outerShdw blurRad="38100" dist="38100" dir="2700000" algn="tl">
                    <a:srgbClr val="000000">
                      <a:alpha val="43137"/>
                    </a:srgbClr>
                  </a:outerShdw>
                </a:effectLst>
              </a:rPr>
              <a:t>“Those who fire together wire together</a:t>
            </a:r>
            <a:r>
              <a:rPr lang="en-US" altLang="en-US" sz="1800" b="1" i="1"/>
              <a:t>”</a:t>
            </a:r>
          </a:p>
          <a:p>
            <a:pPr eaLnBrk="1" hangingPunct="1"/>
            <a:endParaRPr lang="en-US" altLang="en-US" sz="1800"/>
          </a:p>
        </p:txBody>
      </p:sp>
    </p:spTree>
    <p:extLst>
      <p:ext uri="{BB962C8B-B14F-4D97-AF65-F5344CB8AC3E}">
        <p14:creationId xmlns:p14="http://schemas.microsoft.com/office/powerpoint/2010/main" val="2733380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88555808-5E8A-5D77-5708-2E2920BA72E4}"/>
              </a:ext>
            </a:extLst>
          </p:cNvPr>
          <p:cNvSpPr>
            <a:spLocks noGrp="1" noChangeArrowheads="1"/>
          </p:cNvSpPr>
          <p:nvPr>
            <p:ph idx="1"/>
          </p:nvPr>
        </p:nvSpPr>
        <p:spPr/>
        <p:txBody>
          <a:bodyPr>
            <a:normAutofit fontScale="85000" lnSpcReduction="20000"/>
          </a:bodyPr>
          <a:lstStyle/>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endParaRPr lang="en-US" sz="2400" dirty="0"/>
          </a:p>
          <a:p>
            <a:pPr marL="365760" indent="-256032" eaLnBrk="1" fontAlgn="auto" hangingPunct="1">
              <a:lnSpc>
                <a:spcPct val="90000"/>
              </a:lnSpc>
              <a:spcAft>
                <a:spcPts val="0"/>
              </a:spcAft>
              <a:buFontTx/>
              <a:buNone/>
              <a:defRPr/>
            </a:pPr>
            <a:r>
              <a:rPr lang="en-US" sz="2400" dirty="0"/>
              <a:t>Turbulence in the tip vortex </a:t>
            </a:r>
          </a:p>
          <a:p>
            <a:pPr marL="365760" indent="-256032" eaLnBrk="1" fontAlgn="auto" hangingPunct="1">
              <a:lnSpc>
                <a:spcPct val="90000"/>
              </a:lnSpc>
              <a:spcAft>
                <a:spcPts val="0"/>
              </a:spcAft>
              <a:buFontTx/>
              <a:buNone/>
              <a:defRPr/>
            </a:pPr>
            <a:r>
              <a:rPr lang="en-US" sz="2400" dirty="0"/>
              <a:t>from an airplane wing.</a:t>
            </a:r>
          </a:p>
        </p:txBody>
      </p:sp>
      <p:sp>
        <p:nvSpPr>
          <p:cNvPr id="52226" name="Rectangle 2">
            <a:extLst>
              <a:ext uri="{FF2B5EF4-FFF2-40B4-BE49-F238E27FC236}">
                <a16:creationId xmlns:a16="http://schemas.microsoft.com/office/drawing/2014/main" id="{A7AA5919-F4C1-319B-9D26-6B06E135FBA9}"/>
              </a:ext>
            </a:extLst>
          </p:cNvPr>
          <p:cNvSpPr>
            <a:spLocks noGrp="1" noChangeArrowheads="1"/>
          </p:cNvSpPr>
          <p:nvPr>
            <p:ph type="title"/>
          </p:nvPr>
        </p:nvSpPr>
        <p:spPr/>
        <p:txBody>
          <a:bodyPr/>
          <a:lstStyle/>
          <a:p>
            <a:pPr eaLnBrk="1" fontAlgn="auto" hangingPunct="1">
              <a:spcAft>
                <a:spcPts val="0"/>
              </a:spcAft>
              <a:defRPr/>
            </a:pPr>
            <a:r>
              <a:rPr lang="en-US"/>
              <a:t>	</a:t>
            </a:r>
          </a:p>
        </p:txBody>
      </p:sp>
      <p:pic>
        <p:nvPicPr>
          <p:cNvPr id="40964" name="Picture 5" descr="Turbulence in the tip vortex from an airplane wing. Studies of the critical point beyond which a system creates turbulence was important for Chaos theory, analyzed for example by  the Soviet physicist Lev Landau who developed the Landau-Hopf theory of turbulence. David Ruelle and Floris Takens later predicted, against Landau, that fluid turbulence could develop through a strange attractor, a main concept of chaos theory.">
            <a:hlinkClick r:id="rId2" tooltip="Turbulence in the tip vortex from an airplane wing. Studies of the critical point beyond which a system creates turbulence was important for Chaos theory, analyzed for example by  the Soviet physicist Lev Landau who developed the Landau-Hopf theory of turbulence. David Ruelle and Floris Takens later predicted, against Landau, that fluid turbulence could develop through a strange attractor, a main concept of chaos theory."/>
            <a:extLst>
              <a:ext uri="{FF2B5EF4-FFF2-40B4-BE49-F238E27FC236}">
                <a16:creationId xmlns:a16="http://schemas.microsoft.com/office/drawing/2014/main" id="{14FBDF0B-079E-5BEA-3BF6-02EB20FAE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90689"/>
            <a:ext cx="4943582" cy="328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7" descr="chaosfig2">
            <a:extLst>
              <a:ext uri="{FF2B5EF4-FFF2-40B4-BE49-F238E27FC236}">
                <a16:creationId xmlns:a16="http://schemas.microsoft.com/office/drawing/2014/main" id="{07352279-BE23-3E24-0413-541708D34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828800"/>
            <a:ext cx="24384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BB124B-FD07-8049-D372-7F91DC9C854E}"/>
              </a:ext>
            </a:extLst>
          </p:cNvPr>
          <p:cNvSpPr txBox="1"/>
          <p:nvPr/>
        </p:nvSpPr>
        <p:spPr>
          <a:xfrm>
            <a:off x="685800" y="365126"/>
            <a:ext cx="501635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CHAOS THEORY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descr="cmb_timeline75.jpg"/>
          <p:cNvPicPr>
            <a:picLocks noGrp="1" noChangeAspect="1"/>
          </p:cNvPicPr>
          <p:nvPr>
            <p:ph idx="1"/>
          </p:nvPr>
        </p:nvPicPr>
        <p:blipFill>
          <a:blip r:embed="rId2" cstate="print"/>
          <a:srcRect t="11808" b="11808"/>
          <a:stretch>
            <a:fillRect/>
          </a:stretch>
        </p:blipFill>
        <p:spPr>
          <a:xfrm>
            <a:off x="0" y="0"/>
            <a:ext cx="9080390" cy="6857999"/>
          </a:xfrm>
        </p:spPr>
      </p:pic>
      <p:sp>
        <p:nvSpPr>
          <p:cNvPr id="24582" name="TextBox 9"/>
          <p:cNvSpPr txBox="1">
            <a:spLocks noChangeArrowheads="1"/>
          </p:cNvSpPr>
          <p:nvPr/>
        </p:nvSpPr>
        <p:spPr bwMode="auto">
          <a:xfrm>
            <a:off x="3886200" y="1657350"/>
            <a:ext cx="1371600" cy="253916"/>
          </a:xfrm>
          <a:prstGeom prst="rect">
            <a:avLst/>
          </a:prstGeom>
          <a:noFill/>
          <a:ln w="9525">
            <a:noFill/>
            <a:miter lim="800000"/>
            <a:headEnd/>
            <a:tailEnd/>
          </a:ln>
        </p:spPr>
        <p:txBody>
          <a:bodyPr>
            <a:spAutoFit/>
          </a:bodyPr>
          <a:lstStyle/>
          <a:p>
            <a:r>
              <a:rPr lang="en-US" sz="1050" b="1">
                <a:solidFill>
                  <a:schemeClr val="bg1"/>
                </a:solidFill>
              </a:rPr>
              <a:t>1 billion yrs</a:t>
            </a:r>
          </a:p>
        </p:txBody>
      </p:sp>
      <p:sp>
        <p:nvSpPr>
          <p:cNvPr id="24584" name="TextBox 7"/>
          <p:cNvSpPr txBox="1">
            <a:spLocks noChangeArrowheads="1"/>
          </p:cNvSpPr>
          <p:nvPr/>
        </p:nvSpPr>
        <p:spPr bwMode="auto">
          <a:xfrm>
            <a:off x="1257300" y="1543051"/>
            <a:ext cx="1314450" cy="323165"/>
          </a:xfrm>
          <a:prstGeom prst="rect">
            <a:avLst/>
          </a:prstGeom>
          <a:noFill/>
          <a:ln w="9525">
            <a:noFill/>
            <a:miter lim="800000"/>
            <a:headEnd/>
            <a:tailEnd/>
          </a:ln>
        </p:spPr>
        <p:txBody>
          <a:bodyPr>
            <a:spAutoFit/>
          </a:bodyPr>
          <a:lstStyle/>
          <a:p>
            <a:r>
              <a:rPr lang="en-US" sz="1500" b="1" dirty="0">
                <a:solidFill>
                  <a:schemeClr val="bg1"/>
                </a:solidFill>
              </a:rPr>
              <a:t>13.8 billion   </a:t>
            </a:r>
          </a:p>
        </p:txBody>
      </p:sp>
      <p:graphicFrame>
        <p:nvGraphicFramePr>
          <p:cNvPr id="3" name="Diagram 2"/>
          <p:cNvGraphicFramePr/>
          <p:nvPr>
            <p:extLst>
              <p:ext uri="{D42A27DB-BD31-4B8C-83A1-F6EECF244321}">
                <p14:modId xmlns:p14="http://schemas.microsoft.com/office/powerpoint/2010/main" val="1118541094"/>
              </p:ext>
            </p:extLst>
          </p:nvPr>
        </p:nvGraphicFramePr>
        <p:xfrm>
          <a:off x="2059989" y="175971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7980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a:extLst>
              <a:ext uri="{FF2B5EF4-FFF2-40B4-BE49-F238E27FC236}">
                <a16:creationId xmlns:a16="http://schemas.microsoft.com/office/drawing/2014/main" id="{A294E81C-91E0-EF63-CDB3-AD5664F6A132}"/>
              </a:ext>
            </a:extLst>
          </p:cNvPr>
          <p:cNvPicPr>
            <a:picLocks noChangeAspect="1"/>
          </p:cNvPicPr>
          <p:nvPr/>
        </p:nvPicPr>
        <p:blipFill rotWithShape="1">
          <a:blip r:embed="rId2"/>
          <a:srcRect l="5057" r="19943"/>
          <a:stretch/>
        </p:blipFill>
        <p:spPr>
          <a:xfrm>
            <a:off x="21" y="-277392"/>
            <a:ext cx="9143979" cy="7135392"/>
          </a:xfrm>
          <a:prstGeom prst="rect">
            <a:avLst/>
          </a:prstGeom>
        </p:spPr>
      </p:pic>
      <p:sp>
        <p:nvSpPr>
          <p:cNvPr id="3" name="Title 2"/>
          <p:cNvSpPr>
            <a:spLocks noGrp="1"/>
          </p:cNvSpPr>
          <p:nvPr>
            <p:ph type="title"/>
          </p:nvPr>
        </p:nvSpPr>
        <p:spPr>
          <a:xfrm>
            <a:off x="394137" y="536712"/>
            <a:ext cx="3153102" cy="775253"/>
          </a:xfrm>
          <a:ln w="28575">
            <a:solidFill>
              <a:schemeClr val="bg1"/>
            </a:solidFill>
          </a:ln>
        </p:spPr>
        <p:txBody>
          <a:bodyPr>
            <a:normAutofit/>
          </a:bodyPr>
          <a:lstStyle/>
          <a:p>
            <a:pPr algn="ctr"/>
            <a:r>
              <a:rPr lang="en-US" sz="3100" b="1" dirty="0">
                <a:solidFill>
                  <a:schemeClr val="bg1"/>
                </a:solidFill>
                <a:latin typeface="Times New Roman" panose="02020603050405020304" pitchFamily="18" charset="0"/>
                <a:cs typeface="Times New Roman" panose="02020603050405020304" pitchFamily="18" charset="0"/>
              </a:rPr>
              <a:t>Panpsychism</a:t>
            </a:r>
          </a:p>
        </p:txBody>
      </p:sp>
      <p:sp>
        <p:nvSpPr>
          <p:cNvPr id="2" name="Content Placeholder 1"/>
          <p:cNvSpPr>
            <a:spLocks noGrp="1"/>
          </p:cNvSpPr>
          <p:nvPr>
            <p:ph idx="1"/>
          </p:nvPr>
        </p:nvSpPr>
        <p:spPr>
          <a:xfrm>
            <a:off x="394137" y="1634734"/>
            <a:ext cx="4396524" cy="4185851"/>
          </a:xfrm>
        </p:spPr>
        <p:txBody>
          <a:bodyPr anchor="ctr">
            <a:normAutofit fontScale="70000" lnSpcReduction="20000"/>
          </a:bodyPr>
          <a:lstStyle/>
          <a:p>
            <a:pPr>
              <a:lnSpc>
                <a:spcPct val="110000"/>
              </a:lnSpc>
            </a:pPr>
            <a:r>
              <a:rPr lang="en-US" sz="2800" b="1" dirty="0">
                <a:solidFill>
                  <a:schemeClr val="bg1"/>
                </a:solidFill>
              </a:rPr>
              <a:t>Consciousness is a fundamental quality of the cosmos, as fundamental as space, time and matter, or even more so, undergirding these properties. </a:t>
            </a:r>
          </a:p>
          <a:p>
            <a:pPr>
              <a:lnSpc>
                <a:spcPct val="110000"/>
              </a:lnSpc>
            </a:pPr>
            <a:endParaRPr lang="en-US" sz="2800" b="1" dirty="0">
              <a:solidFill>
                <a:schemeClr val="bg1"/>
              </a:solidFill>
            </a:endParaRPr>
          </a:p>
          <a:p>
            <a:pPr>
              <a:lnSpc>
                <a:spcPct val="110000"/>
              </a:lnSpc>
            </a:pPr>
            <a:r>
              <a:rPr lang="en-US" sz="2800" b="1" dirty="0">
                <a:solidFill>
                  <a:schemeClr val="bg1"/>
                </a:solidFill>
              </a:rPr>
              <a:t>Consciousness, in a sense, precedes or grounds material forms; everything has consciousness; the mental occurs down to the lowest level of the physical world.  </a:t>
            </a:r>
          </a:p>
          <a:p>
            <a:endParaRPr lang="en-US" sz="15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9267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290" y="1199535"/>
            <a:ext cx="9284110" cy="5638800"/>
          </a:xfrm>
          <a:blipFill>
            <a:blip r:embed="rId2"/>
            <a:stretch>
              <a:fillRect/>
            </a:stretch>
          </a:blipFill>
        </p:spPr>
        <p:txBody>
          <a:bodyPr>
            <a:normAutofit/>
          </a:bodyPr>
          <a:lstStyle/>
          <a:p>
            <a:pPr marL="109728" indent="0" algn="ctr">
              <a:buFont typeface="Wingdings 3" pitchFamily="18" charset="2"/>
              <a:buNone/>
              <a:defRPr/>
            </a:pPr>
            <a:endParaRPr lang="en-US" sz="3200" b="1" dirty="0"/>
          </a:p>
          <a:p>
            <a:pPr marL="109728" indent="0" algn="ctr">
              <a:buFont typeface="Wingdings 3" pitchFamily="18" charset="2"/>
              <a:buNone/>
              <a:defRPr/>
            </a:pPr>
            <a:r>
              <a:rPr lang="en-US" sz="3600" b="1" i="1" dirty="0">
                <a:effectLst>
                  <a:outerShdw blurRad="38100" dist="38100" dir="2700000" algn="tl">
                    <a:srgbClr val="000000">
                      <a:alpha val="43137"/>
                    </a:srgbClr>
                  </a:outerShdw>
                </a:effectLst>
              </a:rPr>
              <a:t>“</a:t>
            </a:r>
            <a:r>
              <a:rPr lang="en-US" sz="4000" b="1" i="1" dirty="0">
                <a:solidFill>
                  <a:srgbClr val="FFFF00"/>
                </a:solidFill>
                <a:effectLst>
                  <a:outerShdw blurRad="38100" dist="38100" dir="2700000" algn="tl">
                    <a:srgbClr val="000000">
                      <a:alpha val="43137"/>
                    </a:srgbClr>
                  </a:outerShdw>
                </a:effectLst>
              </a:rPr>
              <a:t>Nature is not composed of material substances </a:t>
            </a:r>
          </a:p>
          <a:p>
            <a:pPr marL="109728" indent="0" algn="ctr">
              <a:buFont typeface="Wingdings 3" pitchFamily="18" charset="2"/>
              <a:buNone/>
              <a:defRPr/>
            </a:pPr>
            <a:r>
              <a:rPr lang="en-US" sz="4000" b="1" i="1" dirty="0">
                <a:solidFill>
                  <a:srgbClr val="FFFF00"/>
                </a:solidFill>
                <a:effectLst>
                  <a:outerShdw blurRad="38100" dist="38100" dir="2700000" algn="tl">
                    <a:srgbClr val="000000">
                      <a:alpha val="43137"/>
                    </a:srgbClr>
                  </a:outerShdw>
                </a:effectLst>
              </a:rPr>
              <a:t>but deeply entangled fields of energy; </a:t>
            </a:r>
          </a:p>
          <a:p>
            <a:pPr marL="109728" indent="0" algn="ctr">
              <a:buFont typeface="Wingdings 3" pitchFamily="18" charset="2"/>
              <a:buNone/>
              <a:defRPr/>
            </a:pPr>
            <a:r>
              <a:rPr lang="en-US" sz="4000" b="1" i="1" dirty="0">
                <a:solidFill>
                  <a:srgbClr val="FFFF00"/>
                </a:solidFill>
                <a:effectLst>
                  <a:outerShdw blurRad="38100" dist="38100" dir="2700000" algn="tl">
                    <a:srgbClr val="000000">
                      <a:alpha val="43137"/>
                    </a:srgbClr>
                  </a:outerShdw>
                </a:effectLst>
              </a:rPr>
              <a:t>the nature of the universe </a:t>
            </a:r>
          </a:p>
          <a:p>
            <a:pPr marL="109728" indent="0" algn="ctr">
              <a:buFont typeface="Wingdings 3" pitchFamily="18" charset="2"/>
              <a:buNone/>
              <a:defRPr/>
            </a:pPr>
            <a:r>
              <a:rPr lang="en-US" sz="4000" b="1" i="1" dirty="0">
                <a:solidFill>
                  <a:srgbClr val="FFFF00"/>
                </a:solidFill>
                <a:effectLst>
                  <a:outerShdw blurRad="38100" dist="38100" dir="2700000" algn="tl">
                    <a:srgbClr val="000000">
                      <a:alpha val="43137"/>
                    </a:srgbClr>
                  </a:outerShdw>
                </a:effectLst>
              </a:rPr>
              <a:t>is undivided wholeness.  </a:t>
            </a:r>
          </a:p>
          <a:p>
            <a:pPr>
              <a:defRPr/>
            </a:pPr>
            <a:endParaRPr lang="en-US" sz="4000" i="1" dirty="0">
              <a:solidFill>
                <a:srgbClr val="FFFF00"/>
              </a:solidFill>
            </a:endParaRPr>
          </a:p>
        </p:txBody>
      </p:sp>
      <p:sp>
        <p:nvSpPr>
          <p:cNvPr id="3" name="Title 2"/>
          <p:cNvSpPr>
            <a:spLocks noGrp="1"/>
          </p:cNvSpPr>
          <p:nvPr>
            <p:ph type="title"/>
          </p:nvPr>
        </p:nvSpPr>
        <p:spPr>
          <a:xfrm>
            <a:off x="0" y="0"/>
            <a:ext cx="9144000" cy="1219200"/>
          </a:xfrm>
          <a:solidFill>
            <a:srgbClr val="FFC000"/>
          </a:solidFill>
        </p:spPr>
        <p:txBody>
          <a:bodyPr/>
          <a:lstStyle/>
          <a:p>
            <a:pPr algn="ctr">
              <a:defRPr/>
            </a:pPr>
            <a:r>
              <a:rPr lang="en-US" dirty="0"/>
              <a:t>Quantum Reality</a:t>
            </a:r>
          </a:p>
        </p:txBody>
      </p:sp>
    </p:spTree>
    <p:extLst>
      <p:ext uri="{BB962C8B-B14F-4D97-AF65-F5344CB8AC3E}">
        <p14:creationId xmlns:p14="http://schemas.microsoft.com/office/powerpoint/2010/main" val="2020768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06212266"/>
              </p:ext>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5178" y="0"/>
            <a:ext cx="9138821" cy="1143000"/>
          </a:xfrm>
          <a:solidFill>
            <a:srgbClr val="CCFFCC"/>
          </a:solidFill>
        </p:spPr>
        <p:txBody>
          <a:bodyPr/>
          <a:lstStyle/>
          <a:p>
            <a:pPr algn="ctr"/>
            <a:r>
              <a:rPr lang="en-US" dirty="0" err="1"/>
              <a:t>Teilhard’s</a:t>
            </a:r>
            <a:r>
              <a:rPr lang="en-US" dirty="0"/>
              <a:t> Two Energies</a:t>
            </a:r>
          </a:p>
        </p:txBody>
      </p:sp>
      <p:sp>
        <p:nvSpPr>
          <p:cNvPr id="5" name="TextBox 4"/>
          <p:cNvSpPr txBox="1"/>
          <p:nvPr/>
        </p:nvSpPr>
        <p:spPr>
          <a:xfrm>
            <a:off x="2438400" y="4343400"/>
            <a:ext cx="5867400"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Tangential Energy</a:t>
            </a:r>
            <a:r>
              <a:rPr lang="en-US" sz="2400" b="1" dirty="0">
                <a:effectLst>
                  <a:outerShdw blurRad="38100" dist="38100" dir="2700000" algn="tl">
                    <a:srgbClr val="000000">
                      <a:alpha val="43137"/>
                    </a:srgbClr>
                  </a:outerShdw>
                </a:effectLst>
              </a:rPr>
              <a:t> = attraction   </a:t>
            </a:r>
          </a:p>
        </p:txBody>
      </p:sp>
      <p:sp>
        <p:nvSpPr>
          <p:cNvPr id="6" name="TextBox 5"/>
          <p:cNvSpPr txBox="1"/>
          <p:nvPr/>
        </p:nvSpPr>
        <p:spPr>
          <a:xfrm>
            <a:off x="2438400" y="2743200"/>
            <a:ext cx="4907280"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Radial energy </a:t>
            </a:r>
            <a:r>
              <a:rPr lang="en-US" sz="2400" b="1" dirty="0">
                <a:effectLst>
                  <a:outerShdw blurRad="38100" dist="38100" dir="2700000" algn="tl">
                    <a:srgbClr val="000000">
                      <a:alpha val="43137"/>
                    </a:srgbClr>
                  </a:outerShdw>
                </a:effectLst>
              </a:rPr>
              <a:t>= transcendence</a:t>
            </a:r>
          </a:p>
        </p:txBody>
      </p:sp>
    </p:spTree>
    <p:extLst>
      <p:ext uri="{BB962C8B-B14F-4D97-AF65-F5344CB8AC3E}">
        <p14:creationId xmlns:p14="http://schemas.microsoft.com/office/powerpoint/2010/main" val="358479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3FD8-6E90-993A-B73C-4C48430F4F73}"/>
              </a:ext>
            </a:extLst>
          </p:cNvPr>
          <p:cNvSpPr>
            <a:spLocks noGrp="1"/>
          </p:cNvSpPr>
          <p:nvPr>
            <p:ph type="title"/>
          </p:nvPr>
        </p:nvSpPr>
        <p:spPr/>
        <p:txBody>
          <a:bodyPr>
            <a:normAutofit/>
          </a:bodyPr>
          <a:lstStyle/>
          <a:p>
            <a:r>
              <a:rPr lang="en-US" sz="2400" dirty="0">
                <a:solidFill>
                  <a:schemeClr val="bg1"/>
                </a:solidFill>
              </a:rPr>
              <a:t>Therese (b. 1873)			Teilhard de Chardin (b. 1881)</a:t>
            </a:r>
          </a:p>
        </p:txBody>
      </p:sp>
      <p:sp>
        <p:nvSpPr>
          <p:cNvPr id="3" name="Content Placeholder 2">
            <a:extLst>
              <a:ext uri="{FF2B5EF4-FFF2-40B4-BE49-F238E27FC236}">
                <a16:creationId xmlns:a16="http://schemas.microsoft.com/office/drawing/2014/main" id="{B7AC6C1D-7844-622B-6CD5-9EB2361EAE1E}"/>
              </a:ext>
            </a:extLst>
          </p:cNvPr>
          <p:cNvSpPr>
            <a:spLocks noGrp="1"/>
          </p:cNvSpPr>
          <p:nvPr>
            <p:ph sz="half" idx="1"/>
          </p:nvPr>
        </p:nvSpPr>
        <p:spPr>
          <a:ln w="22225">
            <a:solidFill>
              <a:schemeClr val="bg1"/>
            </a:solidFill>
          </a:ln>
        </p:spPr>
        <p:txBody>
          <a:bodyPr>
            <a:noAutofit/>
          </a:bodyPr>
          <a:lstStyle/>
          <a:p>
            <a:r>
              <a:rPr lang="en-US" sz="2800" dirty="0" err="1">
                <a:solidFill>
                  <a:schemeClr val="bg1"/>
                </a:solidFill>
                <a:latin typeface="Times New Roman" panose="02020603050405020304" pitchFamily="18" charset="0"/>
                <a:cs typeface="Times New Roman" panose="02020603050405020304" pitchFamily="18" charset="0"/>
              </a:rPr>
              <a:t>Ultramontanist</a:t>
            </a:r>
            <a:r>
              <a:rPr lang="en-US" sz="2800" dirty="0">
                <a:solidFill>
                  <a:schemeClr val="bg1"/>
                </a:solidFill>
                <a:latin typeface="Times New Roman" panose="02020603050405020304" pitchFamily="18" charset="0"/>
                <a:cs typeface="Times New Roman" panose="02020603050405020304" pitchFamily="18" charset="0"/>
              </a:rPr>
              <a:t> family</a:t>
            </a:r>
          </a:p>
          <a:p>
            <a:r>
              <a:rPr lang="en-US" sz="2800" dirty="0">
                <a:solidFill>
                  <a:schemeClr val="bg1"/>
                </a:solidFill>
                <a:latin typeface="Times New Roman" panose="02020603050405020304" pitchFamily="18" charset="0"/>
                <a:cs typeface="Times New Roman" panose="02020603050405020304" pitchFamily="18" charset="0"/>
              </a:rPr>
              <a:t>The modern narrative</a:t>
            </a:r>
          </a:p>
          <a:p>
            <a:r>
              <a:rPr lang="en-US" sz="2800" dirty="0">
                <a:solidFill>
                  <a:schemeClr val="bg1"/>
                </a:solidFill>
                <a:latin typeface="Times New Roman" panose="02020603050405020304" pitchFamily="18" charset="0"/>
                <a:cs typeface="Times New Roman" panose="02020603050405020304" pitchFamily="18" charset="0"/>
              </a:rPr>
              <a:t>F. Nietzsche – death of </a:t>
            </a:r>
          </a:p>
          <a:p>
            <a:pPr marL="0" indent="0">
              <a:buNone/>
            </a:pPr>
            <a:r>
              <a:rPr lang="en-US" sz="2800" dirty="0">
                <a:solidFill>
                  <a:schemeClr val="bg1"/>
                </a:solidFill>
                <a:latin typeface="Times New Roman" panose="02020603050405020304" pitchFamily="18" charset="0"/>
                <a:cs typeface="Times New Roman" panose="02020603050405020304" pitchFamily="18" charset="0"/>
              </a:rPr>
              <a:t>	modernity’s god. </a:t>
            </a:r>
          </a:p>
          <a:p>
            <a:r>
              <a:rPr lang="en-US" sz="2800" dirty="0">
                <a:solidFill>
                  <a:schemeClr val="bg1"/>
                </a:solidFill>
                <a:latin typeface="Times New Roman" panose="02020603050405020304" pitchFamily="18" charset="0"/>
                <a:cs typeface="Times New Roman" panose="02020603050405020304" pitchFamily="18" charset="0"/>
              </a:rPr>
              <a:t>Desolation and darkness</a:t>
            </a:r>
          </a:p>
          <a:p>
            <a:r>
              <a:rPr lang="en-US" sz="2800" dirty="0">
                <a:solidFill>
                  <a:schemeClr val="bg1"/>
                </a:solidFill>
                <a:latin typeface="Times New Roman" panose="02020603050405020304" pitchFamily="18" charset="0"/>
                <a:cs typeface="Times New Roman" panose="02020603050405020304" pitchFamily="18" charset="0"/>
              </a:rPr>
              <a:t>Night of faith</a:t>
            </a:r>
          </a:p>
        </p:txBody>
      </p:sp>
      <p:sp>
        <p:nvSpPr>
          <p:cNvPr id="4" name="Content Placeholder 3">
            <a:extLst>
              <a:ext uri="{FF2B5EF4-FFF2-40B4-BE49-F238E27FC236}">
                <a16:creationId xmlns:a16="http://schemas.microsoft.com/office/drawing/2014/main" id="{A072CBC0-D496-C243-97E8-A06A105AD7CA}"/>
              </a:ext>
            </a:extLst>
          </p:cNvPr>
          <p:cNvSpPr>
            <a:spLocks noGrp="1"/>
          </p:cNvSpPr>
          <p:nvPr>
            <p:ph sz="half" idx="2"/>
          </p:nvPr>
        </p:nvSpPr>
        <p:spPr>
          <a:ln w="22225">
            <a:solidFill>
              <a:schemeClr val="bg1"/>
            </a:solidFill>
          </a:ln>
        </p:spPr>
        <p:txBody>
          <a:bodyPr>
            <a:normAutofit fontScale="92500" lnSpcReduction="10000"/>
          </a:bodyPr>
          <a:lstStyle/>
          <a:p>
            <a:pPr marL="0" indent="0">
              <a:lnSpc>
                <a:spcPct val="100000"/>
              </a:lnSpc>
              <a:spcBef>
                <a:spcPts val="0"/>
              </a:spcBef>
              <a:buNone/>
            </a:pPr>
            <a:r>
              <a:rPr lang="en-US" dirty="0">
                <a:solidFill>
                  <a:schemeClr val="bg1"/>
                </a:solidFill>
              </a:rPr>
              <a:t>In 1934 – “How I believe” spoke of his agonies of doubt.  “Our doubts are the price we have to pay for the fulfillment of the universe.”  </a:t>
            </a:r>
          </a:p>
          <a:p>
            <a:pPr marL="0" indent="0">
              <a:lnSpc>
                <a:spcPct val="100000"/>
              </a:lnSpc>
              <a:spcBef>
                <a:spcPts val="0"/>
              </a:spcBef>
              <a:buNone/>
            </a:pPr>
            <a:endParaRPr lang="en-US" dirty="0">
              <a:solidFill>
                <a:schemeClr val="bg1"/>
              </a:solidFill>
            </a:endParaRPr>
          </a:p>
          <a:p>
            <a:pPr marL="0" indent="0">
              <a:lnSpc>
                <a:spcPct val="100000"/>
              </a:lnSpc>
              <a:spcBef>
                <a:spcPts val="0"/>
              </a:spcBef>
              <a:buNone/>
            </a:pPr>
            <a:r>
              <a:rPr lang="en-US" dirty="0">
                <a:solidFill>
                  <a:schemeClr val="bg1"/>
                </a:solidFill>
              </a:rPr>
              <a:t>Phenomenon of Man – written under Japanese occupation in Peking; suffered from depression:  one must make a free choice between absolute optimism or absolute pessimism.  </a:t>
            </a:r>
          </a:p>
          <a:p>
            <a:pPr marL="0">
              <a:lnSpc>
                <a:spcPct val="100000"/>
              </a:lnSpc>
              <a:spcBef>
                <a:spcPts val="0"/>
              </a:spcBef>
            </a:pPr>
            <a:endParaRPr lang="en-US" dirty="0">
              <a:solidFill>
                <a:schemeClr val="bg1"/>
              </a:solidFill>
            </a:endParaRPr>
          </a:p>
          <a:p>
            <a:pPr marL="0">
              <a:lnSpc>
                <a:spcPct val="100000"/>
              </a:lnSpc>
              <a:spcBef>
                <a:spcPts val="0"/>
              </a:spcBef>
            </a:pPr>
            <a:r>
              <a:rPr lang="en-US" dirty="0">
                <a:solidFill>
                  <a:schemeClr val="bg1"/>
                </a:solidFill>
              </a:rPr>
              <a:t>1955 – ”Is there a divine milieu? Or am I, after all, simply the dupe of a mirage in my own mind?”  </a:t>
            </a:r>
          </a:p>
        </p:txBody>
      </p:sp>
    </p:spTree>
    <p:extLst>
      <p:ext uri="{BB962C8B-B14F-4D97-AF65-F5344CB8AC3E}">
        <p14:creationId xmlns:p14="http://schemas.microsoft.com/office/powerpoint/2010/main" val="2929264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TextBox 2">
            <a:extLst>
              <a:ext uri="{FF2B5EF4-FFF2-40B4-BE49-F238E27FC236}">
                <a16:creationId xmlns:a16="http://schemas.microsoft.com/office/drawing/2014/main" id="{AF993047-E495-E271-A54F-83A019D4B023}"/>
              </a:ext>
            </a:extLst>
          </p:cNvPr>
          <p:cNvSpPr txBox="1"/>
          <p:nvPr/>
        </p:nvSpPr>
        <p:spPr>
          <a:xfrm>
            <a:off x="2735318" y="1874125"/>
            <a:ext cx="3933497" cy="1000274"/>
          </a:xfrm>
          <a:prstGeom prst="rect">
            <a:avLst/>
          </a:prstGeom>
          <a:noFill/>
        </p:spPr>
        <p:txBody>
          <a:bodyPr wrap="square" rtlCol="0">
            <a:spAutoFit/>
          </a:bodyPr>
          <a:lstStyle/>
          <a:p>
            <a:pPr algn="ctr"/>
            <a:r>
              <a:rPr lang="en-US" sz="3200" b="1" dirty="0">
                <a:solidFill>
                  <a:srgbClr val="FFFF00"/>
                </a:solidFill>
                <a:latin typeface="Times New Roman" panose="02020603050405020304" pitchFamily="18" charset="0"/>
                <a:cs typeface="Times New Roman" panose="02020603050405020304" pitchFamily="18" charset="0"/>
              </a:rPr>
              <a:t>Omega  </a:t>
            </a:r>
            <a:r>
              <a:rPr lang="en-US" sz="2700" b="1" dirty="0">
                <a:solidFill>
                  <a:srgbClr val="FFFF00"/>
                </a:solidFill>
                <a:latin typeface="Times New Roman" panose="02020603050405020304" pitchFamily="18" charset="0"/>
                <a:cs typeface="Times New Roman" panose="02020603050405020304" pitchFamily="18" charset="0"/>
              </a:rPr>
              <a:t>  </a:t>
            </a:r>
          </a:p>
          <a:p>
            <a:pPr algn="ctr"/>
            <a:r>
              <a:rPr lang="en-US" sz="2700" b="1" dirty="0">
                <a:solidFill>
                  <a:srgbClr val="FFFF00"/>
                </a:solidFill>
                <a:latin typeface="Times New Roman" panose="02020603050405020304" pitchFamily="18" charset="0"/>
                <a:cs typeface="Times New Roman" panose="02020603050405020304" pitchFamily="18" charset="0"/>
              </a:rPr>
              <a:t>The Whole of the Whole</a:t>
            </a:r>
          </a:p>
        </p:txBody>
      </p:sp>
      <p:sp>
        <p:nvSpPr>
          <p:cNvPr id="5" name="TextBox 4">
            <a:extLst>
              <a:ext uri="{FF2B5EF4-FFF2-40B4-BE49-F238E27FC236}">
                <a16:creationId xmlns:a16="http://schemas.microsoft.com/office/drawing/2014/main" id="{7BC96D4F-AD9D-6DF5-61F6-73240562F349}"/>
              </a:ext>
            </a:extLst>
          </p:cNvPr>
          <p:cNvSpPr txBox="1"/>
          <p:nvPr/>
        </p:nvSpPr>
        <p:spPr>
          <a:xfrm>
            <a:off x="452486" y="1219293"/>
            <a:ext cx="1385740" cy="369332"/>
          </a:xfrm>
          <a:prstGeom prst="rect">
            <a:avLst/>
          </a:prstGeom>
          <a:noFill/>
        </p:spPr>
        <p:txBody>
          <a:bodyPr wrap="square" rtlCol="0">
            <a:spAutoFit/>
          </a:bodyPr>
          <a:lstStyle/>
          <a:p>
            <a:r>
              <a:rPr lang="en-US" b="1" dirty="0"/>
              <a:t>Scientific</a:t>
            </a:r>
          </a:p>
        </p:txBody>
      </p:sp>
      <p:sp>
        <p:nvSpPr>
          <p:cNvPr id="6" name="TextBox 5">
            <a:extLst>
              <a:ext uri="{FF2B5EF4-FFF2-40B4-BE49-F238E27FC236}">
                <a16:creationId xmlns:a16="http://schemas.microsoft.com/office/drawing/2014/main" id="{93D9534A-7516-C52D-32C2-3601AFE7C139}"/>
              </a:ext>
            </a:extLst>
          </p:cNvPr>
          <p:cNvSpPr txBox="1"/>
          <p:nvPr/>
        </p:nvSpPr>
        <p:spPr>
          <a:xfrm>
            <a:off x="7022969" y="1149481"/>
            <a:ext cx="150828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Religious</a:t>
            </a:r>
          </a:p>
        </p:txBody>
      </p:sp>
    </p:spTree>
    <p:extLst>
      <p:ext uri="{BB962C8B-B14F-4D97-AF65-F5344CB8AC3E}">
        <p14:creationId xmlns:p14="http://schemas.microsoft.com/office/powerpoint/2010/main" val="279946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1"/>
          <p:cNvSpPr>
            <a:spLocks noGrp="1"/>
          </p:cNvSpPr>
          <p:nvPr>
            <p:ph idx="1"/>
          </p:nvPr>
        </p:nvSpPr>
        <p:spPr>
          <a:xfrm>
            <a:off x="6350" y="-25400"/>
            <a:ext cx="9144000" cy="6858000"/>
          </a:xfrm>
          <a:blipFill dpi="0" rotWithShape="1">
            <a:blip r:embed="rId2"/>
            <a:srcRect/>
            <a:stretch>
              <a:fillRect/>
            </a:stretch>
          </a:blipFill>
        </p:spPr>
        <p:txBody>
          <a:bodyPr>
            <a:normAutofit lnSpcReduction="10000"/>
          </a:bodyPr>
          <a:lstStyle/>
          <a:p>
            <a:pPr>
              <a:buFont typeface="Wingdings 3" pitchFamily="18" charset="2"/>
              <a:buNone/>
            </a:pPr>
            <a:endParaRPr lang="en-US" altLang="en-US" dirty="0"/>
          </a:p>
          <a:p>
            <a:pPr>
              <a:buFont typeface="Wingdings 3" pitchFamily="18" charset="2"/>
              <a:buNone/>
            </a:pPr>
            <a:endParaRPr lang="en-US" altLang="en-US" dirty="0"/>
          </a:p>
          <a:p>
            <a:pPr algn="ctr">
              <a:buFont typeface="Wingdings 3" pitchFamily="18" charset="2"/>
              <a:buNone/>
            </a:pPr>
            <a:endParaRPr lang="en-US" altLang="ja-JP" sz="4000" dirty="0">
              <a:solidFill>
                <a:srgbClr val="7030A0"/>
              </a:solidFill>
            </a:endParaRPr>
          </a:p>
          <a:p>
            <a:pPr marL="0" indent="0" algn="ctr">
              <a:buNone/>
            </a:pPr>
            <a:endParaRPr lang="en-US" sz="3600" b="1" i="1" dirty="0">
              <a:solidFill>
                <a:srgbClr val="FFFF00"/>
              </a:solidFill>
              <a:latin typeface="Times New Roman" panose="02020603050405020304" pitchFamily="18" charset="0"/>
              <a:ea typeface="Calibri" panose="020F0502020204030204" pitchFamily="34" charset="0"/>
            </a:endParaRPr>
          </a:p>
          <a:p>
            <a:pPr marL="0" indent="0" algn="ctr">
              <a:buNone/>
            </a:pPr>
            <a:r>
              <a:rPr lang="en-US" sz="3200" b="1" i="1" dirty="0">
                <a:solidFill>
                  <a:srgbClr val="FFFF00"/>
                </a:solidFill>
                <a:latin typeface="Times New Roman" panose="02020603050405020304" pitchFamily="18" charset="0"/>
                <a:ea typeface="Calibri" panose="020F0502020204030204" pitchFamily="34" charset="0"/>
              </a:rPr>
              <a:t>N</a:t>
            </a:r>
            <a:r>
              <a:rPr lang="en-US" sz="3200" b="1" i="1" dirty="0">
                <a:solidFill>
                  <a:srgbClr val="FFFF00"/>
                </a:solidFill>
                <a:effectLst/>
                <a:latin typeface="Times New Roman" panose="02020603050405020304" pitchFamily="18" charset="0"/>
                <a:ea typeface="Calibri" panose="020F0502020204030204" pitchFamily="34" charset="0"/>
              </a:rPr>
              <a:t>othing holds together absolutely expect through the Whole; and the Whole itself holds together only through this its future fulfilment</a:t>
            </a:r>
            <a:r>
              <a:rPr lang="en-US" sz="3200" b="1" dirty="0">
                <a:solidFill>
                  <a:srgbClr val="FFFF00"/>
                </a:solidFill>
                <a:effectLst/>
                <a:latin typeface="Times New Roman" panose="02020603050405020304" pitchFamily="18" charset="0"/>
                <a:ea typeface="Calibri" panose="020F0502020204030204" pitchFamily="34" charset="0"/>
              </a:rPr>
              <a:t>.</a:t>
            </a:r>
          </a:p>
          <a:p>
            <a:pPr marL="0" indent="0" algn="ctr">
              <a:buNone/>
            </a:pPr>
            <a:endParaRPr lang="en-US" sz="4000" dirty="0">
              <a:solidFill>
                <a:srgbClr val="000000"/>
              </a:solidFill>
              <a:latin typeface="Times New Roman" panose="02020603050405020304" pitchFamily="18" charset="0"/>
              <a:ea typeface="Calibri" panose="020F0502020204030204" pitchFamily="34" charset="0"/>
            </a:endParaRPr>
          </a:p>
          <a:p>
            <a:pPr algn="ctr">
              <a:buFont typeface="Wingdings 3" pitchFamily="18" charset="2"/>
              <a:buNone/>
            </a:pPr>
            <a:endParaRPr lang="en-US" altLang="ja-JP" sz="4000" dirty="0">
              <a:solidFill>
                <a:srgbClr val="7030A0"/>
              </a:solidFill>
            </a:endParaRPr>
          </a:p>
          <a:p>
            <a:pPr algn="ctr">
              <a:buFont typeface="Wingdings 3" pitchFamily="18" charset="2"/>
              <a:buNone/>
            </a:pPr>
            <a:endParaRPr lang="en-US" altLang="ja-JP" sz="4000" b="1" dirty="0">
              <a:solidFill>
                <a:srgbClr val="FFFF00"/>
              </a:solidFill>
              <a:latin typeface="Times New Roman" panose="02020603050405020304" pitchFamily="18" charset="0"/>
              <a:cs typeface="Times New Roman" panose="02020603050405020304" pitchFamily="18" charset="0"/>
            </a:endParaRPr>
          </a:p>
          <a:p>
            <a:pPr algn="ctr">
              <a:buFont typeface="Wingdings 3" pitchFamily="18" charset="2"/>
              <a:buNone/>
            </a:pPr>
            <a:endParaRPr lang="en-US" altLang="ja-JP" sz="4000" b="1" dirty="0">
              <a:solidFill>
                <a:srgbClr val="FFFF00"/>
              </a:solidFill>
              <a:latin typeface="Times New Roman" panose="02020603050405020304" pitchFamily="18" charset="0"/>
              <a:cs typeface="Times New Roman" panose="02020603050405020304" pitchFamily="18" charset="0"/>
            </a:endParaRPr>
          </a:p>
          <a:p>
            <a:pPr algn="ctr">
              <a:buFont typeface="Wingdings 3" pitchFamily="18" charset="2"/>
              <a:buNone/>
            </a:pPr>
            <a:r>
              <a:rPr lang="ja-JP" altLang="en-US" sz="3200" b="1">
                <a:solidFill>
                  <a:srgbClr val="FFFF00"/>
                </a:solidFill>
                <a:latin typeface="Times New Roman" panose="02020603050405020304" pitchFamily="18" charset="0"/>
                <a:cs typeface="Times New Roman" panose="02020603050405020304" pitchFamily="18" charset="0"/>
              </a:rPr>
              <a:t>“</a:t>
            </a:r>
            <a:r>
              <a:rPr lang="en-US" altLang="ja-JP" sz="3200" b="1" i="1" dirty="0">
                <a:solidFill>
                  <a:srgbClr val="FFFF00"/>
                </a:solidFill>
                <a:latin typeface="Times New Roman" panose="02020603050405020304" pitchFamily="18" charset="0"/>
                <a:cs typeface="Times New Roman" panose="02020603050405020304" pitchFamily="18" charset="0"/>
              </a:rPr>
              <a:t>The universe is organically </a:t>
            </a:r>
          </a:p>
          <a:p>
            <a:pPr algn="ctr">
              <a:buFont typeface="Wingdings 3" pitchFamily="18" charset="2"/>
              <a:buNone/>
            </a:pPr>
            <a:r>
              <a:rPr lang="en-US" altLang="ja-JP" sz="3200" b="1" i="1" dirty="0">
                <a:solidFill>
                  <a:srgbClr val="FFFF00"/>
                </a:solidFill>
                <a:latin typeface="Times New Roman" panose="02020603050405020304" pitchFamily="18" charset="0"/>
                <a:cs typeface="Times New Roman" panose="02020603050405020304" pitchFamily="18" charset="0"/>
              </a:rPr>
              <a:t>resting on the future as its sole support</a:t>
            </a:r>
            <a:r>
              <a:rPr lang="en-US" altLang="ja-JP" sz="3200" b="1" dirty="0">
                <a:solidFill>
                  <a:srgbClr val="FFFF00"/>
                </a:solidFill>
                <a:latin typeface="Times New Roman" panose="02020603050405020304" pitchFamily="18" charset="0"/>
                <a:cs typeface="Times New Roman" panose="02020603050405020304" pitchFamily="18" charset="0"/>
              </a:rPr>
              <a:t>.</a:t>
            </a:r>
            <a:r>
              <a:rPr lang="ja-JP" altLang="en-US" sz="3200" b="1">
                <a:solidFill>
                  <a:srgbClr val="FFFF00"/>
                </a:solidFill>
                <a:latin typeface="Times New Roman" panose="02020603050405020304" pitchFamily="18" charset="0"/>
                <a:cs typeface="Times New Roman" panose="02020603050405020304" pitchFamily="18" charset="0"/>
              </a:rPr>
              <a:t>”</a:t>
            </a:r>
            <a:r>
              <a:rPr lang="en-US" altLang="ja-JP" sz="3200" b="1" dirty="0">
                <a:solidFill>
                  <a:srgbClr val="FFFF00"/>
                </a:solidFill>
                <a:latin typeface="Times New Roman" panose="02020603050405020304" pitchFamily="18" charset="0"/>
                <a:cs typeface="Times New Roman" panose="02020603050405020304" pitchFamily="18" charset="0"/>
              </a:rPr>
              <a:t>     </a:t>
            </a:r>
            <a:endParaRPr lang="en-US" altLang="en-US" sz="3200" b="1" dirty="0">
              <a:solidFill>
                <a:srgbClr val="FFFF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90800" y="434975"/>
            <a:ext cx="4572000" cy="1014413"/>
          </a:xfrm>
          <a:prstGeom prst="rect">
            <a:avLst/>
          </a:prstGeom>
          <a:noFill/>
        </p:spPr>
        <p:txBody>
          <a:bodyPr>
            <a:spAutoFit/>
          </a:bodyPr>
          <a:lstStyle/>
          <a:p>
            <a:pPr>
              <a:defRPr/>
            </a:pPr>
            <a:r>
              <a:rPr lang="en-US" sz="6000" dirty="0">
                <a:solidFill>
                  <a:srgbClr val="FFC000"/>
                </a:solidFill>
                <a:effectLst>
                  <a:outerShdw blurRad="38100" dist="38100" dir="2700000" algn="tl">
                    <a:srgbClr val="000000">
                      <a:alpha val="43137"/>
                    </a:srgbClr>
                  </a:outerShdw>
                </a:effectLst>
              </a:rPr>
              <a:t> OMEGA</a:t>
            </a:r>
          </a:p>
        </p:txBody>
      </p:sp>
    </p:spTree>
    <p:extLst>
      <p:ext uri="{BB962C8B-B14F-4D97-AF65-F5344CB8AC3E}">
        <p14:creationId xmlns:p14="http://schemas.microsoft.com/office/powerpoint/2010/main" val="3648488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8" name="Picture 4" descr="Microscopic view of cells">
            <a:extLst>
              <a:ext uri="{FF2B5EF4-FFF2-40B4-BE49-F238E27FC236}">
                <a16:creationId xmlns:a16="http://schemas.microsoft.com/office/drawing/2014/main" id="{0C841BBF-9505-8306-F556-9CBEC9440665}"/>
              </a:ext>
            </a:extLst>
          </p:cNvPr>
          <p:cNvPicPr>
            <a:picLocks noChangeAspect="1"/>
          </p:cNvPicPr>
          <p:nvPr/>
        </p:nvPicPr>
        <p:blipFill rotWithShape="1">
          <a:blip r:embed="rId3"/>
          <a:srcRect l="38936" r="27224" b="-1"/>
          <a:stretch/>
        </p:blipFill>
        <p:spPr>
          <a:xfrm>
            <a:off x="-4198" y="10"/>
            <a:ext cx="3612101" cy="6857990"/>
          </a:xfrm>
          <a:prstGeom prst="rect">
            <a:avLst/>
          </a:prstGeom>
        </p:spPr>
      </p:pic>
      <p:sp>
        <p:nvSpPr>
          <p:cNvPr id="3" name="Content Placeholder 2">
            <a:extLst>
              <a:ext uri="{FF2B5EF4-FFF2-40B4-BE49-F238E27FC236}">
                <a16:creationId xmlns:a16="http://schemas.microsoft.com/office/drawing/2014/main" id="{25DC450C-AE75-554C-F8D0-1FB967D0E384}"/>
              </a:ext>
            </a:extLst>
          </p:cNvPr>
          <p:cNvSpPr>
            <a:spLocks noGrp="1"/>
          </p:cNvSpPr>
          <p:nvPr>
            <p:ph idx="1"/>
          </p:nvPr>
        </p:nvSpPr>
        <p:spPr>
          <a:xfrm>
            <a:off x="3747526" y="350836"/>
            <a:ext cx="5085718" cy="6259513"/>
          </a:xfrm>
        </p:spPr>
        <p:txBody>
          <a:bodyPr>
            <a:normAutofit/>
          </a:bodyPr>
          <a:lstStyle/>
          <a:p>
            <a:pPr marL="114300" indent="0">
              <a:lnSpc>
                <a:spcPct val="110000"/>
              </a:lnSpc>
              <a:buNone/>
            </a:pPr>
            <a:endParaRPr lang="en-US" sz="1500" dirty="0">
              <a:latin typeface="Times New Roman" panose="02020603050405020304" pitchFamily="18" charset="0"/>
              <a:ea typeface="Calibri" panose="020F0502020204030204" pitchFamily="34" charset="0"/>
            </a:endParaRPr>
          </a:p>
          <a:p>
            <a:pPr>
              <a:lnSpc>
                <a:spcPct val="110000"/>
              </a:lnSpc>
            </a:pPr>
            <a:endParaRPr lang="en-US" sz="1500" dirty="0">
              <a:latin typeface="Times New Roman" panose="02020603050405020304" pitchFamily="18" charset="0"/>
              <a:ea typeface="Calibri" panose="020F0502020204030204" pitchFamily="34" charset="0"/>
            </a:endParaRPr>
          </a:p>
          <a:p>
            <a:pPr>
              <a:lnSpc>
                <a:spcPct val="110000"/>
              </a:lnSpc>
            </a:pPr>
            <a:r>
              <a:rPr lang="en-US" b="1" dirty="0">
                <a:latin typeface="Times New Roman" panose="02020603050405020304" pitchFamily="18" charset="0"/>
                <a:ea typeface="Calibri" panose="020F0502020204030204" pitchFamily="34" charset="0"/>
                <a:cs typeface="Times New Roman" panose="02020603050405020304" pitchFamily="18" charset="0"/>
              </a:rPr>
              <a:t>Omega is associated with the energy of love and accounts for the “</a:t>
            </a:r>
            <a:r>
              <a:rPr lang="en-US" b="1" i="1" dirty="0">
                <a:latin typeface="Times New Roman" panose="02020603050405020304" pitchFamily="18" charset="0"/>
                <a:ea typeface="Calibri" panose="020F0502020204030204" pitchFamily="34" charset="0"/>
                <a:cs typeface="Times New Roman" panose="02020603050405020304" pitchFamily="18" charset="0"/>
              </a:rPr>
              <a:t>more</a:t>
            </a:r>
            <a:r>
              <a:rPr lang="en-US" b="1" dirty="0">
                <a:latin typeface="Times New Roman" panose="02020603050405020304" pitchFamily="18" charset="0"/>
                <a:ea typeface="Calibri" panose="020F0502020204030204" pitchFamily="34" charset="0"/>
                <a:cs typeface="Times New Roman" panose="02020603050405020304" pitchFamily="18" charset="0"/>
              </a:rPr>
              <a:t> in the cell than in the molecule, </a:t>
            </a:r>
            <a:r>
              <a:rPr lang="en-US" b="1" i="1" dirty="0">
                <a:latin typeface="Times New Roman" panose="02020603050405020304" pitchFamily="18" charset="0"/>
                <a:ea typeface="Calibri" panose="020F0502020204030204" pitchFamily="34" charset="0"/>
                <a:cs typeface="Times New Roman" panose="02020603050405020304" pitchFamily="18" charset="0"/>
              </a:rPr>
              <a:t>more</a:t>
            </a:r>
            <a:r>
              <a:rPr lang="en-US" b="1" dirty="0">
                <a:latin typeface="Times New Roman" panose="02020603050405020304" pitchFamily="18" charset="0"/>
                <a:ea typeface="Calibri" panose="020F0502020204030204" pitchFamily="34" charset="0"/>
                <a:cs typeface="Times New Roman" panose="02020603050405020304" pitchFamily="18" charset="0"/>
              </a:rPr>
              <a:t> in society than in the individual, and </a:t>
            </a:r>
            <a:r>
              <a:rPr lang="en-US" b="1" i="1" dirty="0">
                <a:latin typeface="Times New Roman" panose="02020603050405020304" pitchFamily="18" charset="0"/>
                <a:ea typeface="Calibri" panose="020F0502020204030204" pitchFamily="34" charset="0"/>
                <a:cs typeface="Times New Roman" panose="02020603050405020304" pitchFamily="18" charset="0"/>
              </a:rPr>
              <a:t>more</a:t>
            </a:r>
            <a:r>
              <a:rPr lang="en-US" b="1" dirty="0">
                <a:latin typeface="Times New Roman" panose="02020603050405020304" pitchFamily="18" charset="0"/>
                <a:ea typeface="Calibri" panose="020F0502020204030204" pitchFamily="34" charset="0"/>
                <a:cs typeface="Times New Roman" panose="02020603050405020304" pitchFamily="18" charset="0"/>
              </a:rPr>
              <a:t> in mathematical construction than in calculations or theorems.” </a:t>
            </a:r>
          </a:p>
          <a:p>
            <a:pPr>
              <a:lnSpc>
                <a:spcPct val="110000"/>
              </a:lnSpc>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0000"/>
              </a:lnSpc>
            </a:pPr>
            <a:r>
              <a:rPr lang="en-US" b="1" dirty="0">
                <a:latin typeface="Times New Roman" panose="02020603050405020304" pitchFamily="18" charset="0"/>
                <a:ea typeface="Calibri" panose="020F0502020204030204" pitchFamily="34" charset="0"/>
                <a:cs typeface="Times New Roman" panose="02020603050405020304" pitchFamily="18" charset="0"/>
              </a:rPr>
              <a:t>Omega is brought into the field of consciousness as it emerges from the organic totality of evolution; it is the form and goal toward which evolution tends.</a:t>
            </a:r>
            <a:r>
              <a:rPr lang="en-US" b="1" dirty="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0000"/>
              </a:lnSpc>
            </a:pPr>
            <a:endParaRPr lang="en-US" sz="1500" dirty="0"/>
          </a:p>
        </p:txBody>
      </p:sp>
    </p:spTree>
    <p:extLst>
      <p:ext uri="{BB962C8B-B14F-4D97-AF65-F5344CB8AC3E}">
        <p14:creationId xmlns:p14="http://schemas.microsoft.com/office/powerpoint/2010/main" val="3969109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63" y="0"/>
            <a:ext cx="9139237" cy="6858000"/>
          </a:xfrm>
          <a:blipFill dpi="0" rotWithShape="1">
            <a:blip r:embed="rId3"/>
            <a:srcRect/>
            <a:stretch>
              <a:fillRect/>
            </a:stretch>
          </a:blipFill>
        </p:spPr>
      </p:pic>
      <p:sp>
        <p:nvSpPr>
          <p:cNvPr id="5" name="TextBox 4"/>
          <p:cNvSpPr txBox="1"/>
          <p:nvPr/>
        </p:nvSpPr>
        <p:spPr>
          <a:xfrm>
            <a:off x="73025" y="1295400"/>
            <a:ext cx="9510713" cy="6186309"/>
          </a:xfrm>
          <a:prstGeom prst="rect">
            <a:avLst/>
          </a:prstGeom>
          <a:noFill/>
        </p:spPr>
        <p:txBody>
          <a:bodyPr>
            <a:spAutoFit/>
          </a:bodyPr>
          <a:lstStyle/>
          <a:p>
            <a:pPr marL="109728">
              <a:defRPr/>
            </a:pPr>
            <a:endParaRPr lang="en-US" sz="3200" b="1" dirty="0">
              <a:solidFill>
                <a:schemeClr val="bg1"/>
              </a:solidFill>
            </a:endParaRPr>
          </a:p>
          <a:p>
            <a:pPr marL="109728">
              <a:defRPr/>
            </a:pPr>
            <a:endParaRPr lang="en-US" sz="3200" b="1" dirty="0">
              <a:solidFill>
                <a:schemeClr val="bg1"/>
              </a:solidFill>
            </a:endParaRPr>
          </a:p>
          <a:p>
            <a:pPr marL="109728" algn="ctr">
              <a:defRPr/>
            </a:pPr>
            <a:r>
              <a:rPr lang="en-US" sz="4400" b="1" i="1" dirty="0">
                <a:solidFill>
                  <a:schemeClr val="bg1"/>
                </a:solidFill>
                <a:effectLst>
                  <a:outerShdw blurRad="38100" dist="38100" dir="2700000" algn="tl">
                    <a:srgbClr val="000000">
                      <a:alpha val="43137"/>
                    </a:srgbClr>
                  </a:outerShdw>
                </a:effectLst>
              </a:rPr>
              <a:t>“Love is the most universal, </a:t>
            </a:r>
          </a:p>
          <a:p>
            <a:pPr marL="109728" algn="ctr">
              <a:defRPr/>
            </a:pPr>
            <a:r>
              <a:rPr lang="en-US" sz="4400" b="1" i="1" dirty="0">
                <a:solidFill>
                  <a:schemeClr val="bg1"/>
                </a:solidFill>
                <a:effectLst>
                  <a:outerShdw blurRad="38100" dist="38100" dir="2700000" algn="tl">
                    <a:srgbClr val="000000">
                      <a:alpha val="43137"/>
                    </a:srgbClr>
                  </a:outerShdw>
                </a:effectLst>
              </a:rPr>
              <a:t>the most tremendous and </a:t>
            </a:r>
          </a:p>
          <a:p>
            <a:pPr marL="109728" algn="ctr">
              <a:defRPr/>
            </a:pPr>
            <a:r>
              <a:rPr lang="en-US" sz="4400" b="1" i="1" dirty="0">
                <a:solidFill>
                  <a:schemeClr val="bg1"/>
                </a:solidFill>
                <a:effectLst>
                  <a:outerShdw blurRad="38100" dist="38100" dir="2700000" algn="tl">
                    <a:srgbClr val="000000">
                      <a:alpha val="43137"/>
                    </a:srgbClr>
                  </a:outerShdw>
                </a:effectLst>
              </a:rPr>
              <a:t>the most mysterious of the cosmic forces. </a:t>
            </a:r>
            <a:r>
              <a:rPr lang="en-US" sz="4400" b="1" i="1" dirty="0">
                <a:effectLst>
                  <a:outerShdw blurRad="38100" dist="38100" dir="2700000" algn="tl">
                    <a:srgbClr val="000000">
                      <a:alpha val="43137"/>
                    </a:srgbClr>
                  </a:outerShdw>
                </a:effectLst>
              </a:rPr>
              <a:t>.</a:t>
            </a:r>
          </a:p>
          <a:p>
            <a:pPr marL="109728" algn="ctr">
              <a:defRPr/>
            </a:pPr>
            <a:endParaRPr lang="en-US" sz="4400" b="1" i="1" dirty="0">
              <a:effectLst>
                <a:outerShdw blurRad="38100" dist="38100" dir="2700000" algn="tl">
                  <a:srgbClr val="000000">
                    <a:alpha val="43137"/>
                  </a:srgbClr>
                </a:outerShdw>
              </a:effectLst>
            </a:endParaRPr>
          </a:p>
          <a:p>
            <a:pPr marL="109728" algn="ctr">
              <a:defRPr/>
            </a:pPr>
            <a:r>
              <a:rPr lang="en-US" sz="3600" b="1" dirty="0" err="1">
                <a:effectLst>
                  <a:outerShdw blurRad="38100" dist="38100" dir="2700000" algn="tl">
                    <a:srgbClr val="000000">
                      <a:alpha val="43137"/>
                    </a:srgbClr>
                  </a:outerShdw>
                </a:effectLst>
              </a:rPr>
              <a:t>Teilihard</a:t>
            </a:r>
            <a:r>
              <a:rPr lang="en-US" sz="3600" b="1" dirty="0">
                <a:effectLst>
                  <a:outerShdw blurRad="38100" dist="38100" dir="2700000" algn="tl">
                    <a:srgbClr val="000000">
                      <a:alpha val="43137"/>
                    </a:srgbClr>
                  </a:outerShdw>
                </a:effectLst>
              </a:rPr>
              <a:t> de </a:t>
            </a:r>
            <a:r>
              <a:rPr lang="en-US" sz="3600" b="1" dirty="0" err="1">
                <a:effectLst>
                  <a:outerShdw blurRad="38100" dist="38100" dir="2700000" algn="tl">
                    <a:srgbClr val="000000">
                      <a:alpha val="43137"/>
                    </a:srgbClr>
                  </a:outerShdw>
                </a:effectLst>
              </a:rPr>
              <a:t>Chardin</a:t>
            </a:r>
            <a:r>
              <a:rPr lang="en-US" sz="3600" b="1" dirty="0">
                <a:effectLst>
                  <a:outerShdw blurRad="38100" dist="38100" dir="2700000" algn="tl">
                    <a:srgbClr val="000000">
                      <a:alpha val="43137"/>
                    </a:srgbClr>
                  </a:outerShdw>
                </a:effectLst>
              </a:rPr>
              <a:t> </a:t>
            </a:r>
          </a:p>
          <a:p>
            <a:pPr marL="109728">
              <a:defRPr/>
            </a:pPr>
            <a:endParaRPr lang="en-US" sz="4400" b="1" dirty="0">
              <a:solidFill>
                <a:schemeClr val="bg1"/>
              </a:solidFill>
            </a:endParaRPr>
          </a:p>
          <a:p>
            <a:pPr marL="109728">
              <a:defRPr/>
            </a:pPr>
            <a:r>
              <a:rPr lang="en-US" sz="3200" b="1" dirty="0">
                <a:solidFill>
                  <a:schemeClr val="bg1"/>
                </a:solidFill>
              </a:rPr>
              <a:t>		</a:t>
            </a:r>
          </a:p>
        </p:txBody>
      </p:sp>
    </p:spTree>
    <p:extLst>
      <p:ext uri="{BB962C8B-B14F-4D97-AF65-F5344CB8AC3E}">
        <p14:creationId xmlns:p14="http://schemas.microsoft.com/office/powerpoint/2010/main" val="2471772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lang="en-US" i="1" dirty="0">
                <a:solidFill>
                  <a:srgbClr val="FFFF00"/>
                </a:solidFill>
                <a:effectLst/>
              </a:rPr>
              <a:t>Toward more consciousness </a:t>
            </a:r>
          </a:p>
        </p:txBody>
      </p:sp>
      <p:sp>
        <p:nvSpPr>
          <p:cNvPr id="2" name="Content Placeholder 1"/>
          <p:cNvSpPr>
            <a:spLocks noGrp="1"/>
          </p:cNvSpPr>
          <p:nvPr>
            <p:ph idx="1"/>
          </p:nvPr>
        </p:nvSpPr>
        <p:spPr>
          <a:xfrm>
            <a:off x="0" y="0"/>
            <a:ext cx="9144000" cy="6858000"/>
          </a:xfrm>
          <a:blipFill>
            <a:blip r:embed="rId2"/>
            <a:stretch>
              <a:fillRect/>
            </a:stretch>
          </a:blipFill>
        </p:spPr>
        <p:txBody>
          <a:bodyPr>
            <a:normAutofit/>
          </a:bodyPr>
          <a:lstStyle/>
          <a:p>
            <a:pPr>
              <a:buFont typeface="Wingdings 3" pitchFamily="18" charset="2"/>
              <a:buNone/>
              <a:defRPr/>
            </a:pPr>
            <a:endParaRPr lang="en-US" dirty="0">
              <a:solidFill>
                <a:schemeClr val="tx1"/>
              </a:solidFill>
            </a:endParaRPr>
          </a:p>
          <a:p>
            <a:pPr>
              <a:buFont typeface="Wingdings 3" pitchFamily="18" charset="2"/>
              <a:buNone/>
              <a:defRPr/>
            </a:pPr>
            <a:endParaRPr lang="en-US" dirty="0">
              <a:solidFill>
                <a:schemeClr val="tx1"/>
              </a:solidFill>
            </a:endParaRPr>
          </a:p>
          <a:p>
            <a:pPr>
              <a:buFont typeface="Wingdings 3" pitchFamily="18" charset="2"/>
              <a:buNone/>
              <a:defRPr/>
            </a:pPr>
            <a:endParaRPr lang="en-US" dirty="0">
              <a:solidFill>
                <a:schemeClr val="bg1"/>
              </a:solidFill>
            </a:endParaRPr>
          </a:p>
          <a:p>
            <a:pPr>
              <a:buFont typeface="Wingdings 3" pitchFamily="18" charset="2"/>
              <a:buNone/>
              <a:defRPr/>
            </a:pPr>
            <a:endParaRPr lang="en-US" dirty="0">
              <a:solidFill>
                <a:schemeClr val="bg1"/>
              </a:solidFill>
            </a:endParaRPr>
          </a:p>
          <a:p>
            <a:pPr algn="ctr">
              <a:buFont typeface="Wingdings 3" pitchFamily="18" charset="2"/>
              <a:buNone/>
              <a:defRPr/>
            </a:pPr>
            <a:r>
              <a:rPr lang="en-US" sz="405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300" b="1" dirty="0">
                <a:solidFill>
                  <a:schemeClr val="bg1"/>
                </a:solidFill>
                <a:latin typeface="Times New Roman" panose="02020603050405020304" pitchFamily="18" charset="0"/>
                <a:cs typeface="Times New Roman" panose="02020603050405020304" pitchFamily="18" charset="0"/>
              </a:rPr>
              <a:t>Driven by the forces of love, </a:t>
            </a:r>
          </a:p>
          <a:p>
            <a:pPr algn="ctr">
              <a:buFont typeface="Wingdings 3" pitchFamily="18" charset="2"/>
              <a:buNone/>
              <a:defRPr/>
            </a:pPr>
            <a:r>
              <a:rPr lang="en-US" sz="3300" b="1" dirty="0">
                <a:solidFill>
                  <a:schemeClr val="bg1"/>
                </a:solidFill>
                <a:latin typeface="Times New Roman" panose="02020603050405020304" pitchFamily="18" charset="0"/>
                <a:cs typeface="Times New Roman" panose="02020603050405020304" pitchFamily="18" charset="0"/>
              </a:rPr>
              <a:t>the fragments of the world </a:t>
            </a:r>
          </a:p>
          <a:p>
            <a:pPr algn="ctr">
              <a:buFont typeface="Wingdings 3" pitchFamily="18" charset="2"/>
              <a:buNone/>
              <a:defRPr/>
            </a:pPr>
            <a:r>
              <a:rPr lang="en-US" sz="3300" b="1" dirty="0">
                <a:solidFill>
                  <a:schemeClr val="bg1"/>
                </a:solidFill>
                <a:latin typeface="Times New Roman" panose="02020603050405020304" pitchFamily="18" charset="0"/>
                <a:cs typeface="Times New Roman" panose="02020603050405020304" pitchFamily="18" charset="0"/>
              </a:rPr>
              <a:t>are seeking each other, </a:t>
            </a:r>
          </a:p>
          <a:p>
            <a:pPr algn="ctr">
              <a:buFont typeface="Wingdings 3" pitchFamily="18" charset="2"/>
              <a:buNone/>
              <a:defRPr/>
            </a:pPr>
            <a:r>
              <a:rPr lang="en-US" sz="3300" b="1" dirty="0">
                <a:solidFill>
                  <a:schemeClr val="bg1"/>
                </a:solidFill>
                <a:latin typeface="Times New Roman" panose="02020603050405020304" pitchFamily="18" charset="0"/>
                <a:cs typeface="Times New Roman" panose="02020603050405020304" pitchFamily="18" charset="0"/>
              </a:rPr>
              <a:t>so that the world </a:t>
            </a:r>
          </a:p>
          <a:p>
            <a:pPr algn="ctr">
              <a:buFont typeface="Wingdings 3" pitchFamily="18" charset="2"/>
              <a:buNone/>
              <a:defRPr/>
            </a:pPr>
            <a:r>
              <a:rPr lang="en-US" sz="3300" b="1" dirty="0">
                <a:solidFill>
                  <a:schemeClr val="bg1"/>
                </a:solidFill>
                <a:latin typeface="Times New Roman" panose="02020603050405020304" pitchFamily="18" charset="0"/>
                <a:cs typeface="Times New Roman" panose="02020603050405020304" pitchFamily="18" charset="0"/>
              </a:rPr>
              <a:t>may come into being.</a:t>
            </a:r>
            <a:r>
              <a:rPr lang="en-US" sz="405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buFont typeface="Wingdings 3" pitchFamily="18" charset="2"/>
              <a:buNone/>
              <a:defRPr/>
            </a:pPr>
            <a:endParaRPr lang="en-US" sz="2700" b="1" i="1" dirty="0">
              <a:solidFill>
                <a:schemeClr val="bg1"/>
              </a:solidFill>
            </a:endParaRPr>
          </a:p>
          <a:p>
            <a:pPr algn="ctr">
              <a:buFont typeface="Wingdings 3" pitchFamily="18" charset="2"/>
              <a:buNone/>
              <a:defRPr/>
            </a:pPr>
            <a:r>
              <a:rPr lang="en-US" i="1" dirty="0">
                <a:solidFill>
                  <a:schemeClr val="bg1"/>
                </a:solidFill>
              </a:rPr>
              <a:t>				</a:t>
            </a:r>
          </a:p>
          <a:p>
            <a:pPr algn="ctr">
              <a:buFont typeface="Wingdings 3" pitchFamily="18" charset="2"/>
              <a:buNone/>
              <a:defRPr/>
            </a:pPr>
            <a:r>
              <a:rPr lang="en-US" i="1" dirty="0" err="1">
                <a:solidFill>
                  <a:schemeClr val="tx1"/>
                </a:solidFill>
              </a:rPr>
              <a:t>Teilhard</a:t>
            </a:r>
            <a:r>
              <a:rPr lang="en-US" i="1" dirty="0">
                <a:solidFill>
                  <a:schemeClr val="tx1"/>
                </a:solidFill>
              </a:rPr>
              <a:t> de </a:t>
            </a:r>
            <a:r>
              <a:rPr lang="en-US" i="1" dirty="0" err="1">
                <a:solidFill>
                  <a:schemeClr val="tx1"/>
                </a:solidFill>
              </a:rPr>
              <a:t>Chardin</a:t>
            </a:r>
            <a:endParaRPr lang="en-US" i="1" dirty="0">
              <a:solidFill>
                <a:schemeClr val="tx1"/>
              </a:solidFill>
            </a:endParaRPr>
          </a:p>
          <a:p>
            <a:pPr algn="ctr">
              <a:buFont typeface="Wingdings 3" pitchFamily="18" charset="2"/>
              <a:buNone/>
              <a:defRPr/>
            </a:pPr>
            <a:r>
              <a:rPr lang="en-US" i="1" dirty="0">
                <a:solidFill>
                  <a:schemeClr val="tx1"/>
                </a:solidFill>
              </a:rPr>
              <a:t>Human Energy</a:t>
            </a:r>
          </a:p>
        </p:txBody>
      </p:sp>
    </p:spTree>
    <p:extLst>
      <p:ext uri="{BB962C8B-B14F-4D97-AF65-F5344CB8AC3E}">
        <p14:creationId xmlns:p14="http://schemas.microsoft.com/office/powerpoint/2010/main" val="27757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11DC8E-04C3-6DD7-68B5-451E05982728}"/>
              </a:ext>
            </a:extLst>
          </p:cNvPr>
          <p:cNvSpPr>
            <a:spLocks noGrp="1"/>
          </p:cNvSpPr>
          <p:nvPr>
            <p:ph type="title"/>
          </p:nvPr>
        </p:nvSpPr>
        <p:spPr/>
        <p:txBody>
          <a:bodyPr/>
          <a:lstStyle/>
          <a:p>
            <a:endParaRPr lang="en-US"/>
          </a:p>
        </p:txBody>
      </p:sp>
      <p:sp>
        <p:nvSpPr>
          <p:cNvPr id="2" name="Content Placeholder 1"/>
          <p:cNvSpPr>
            <a:spLocks noGrp="1"/>
          </p:cNvSpPr>
          <p:nvPr>
            <p:ph idx="1"/>
          </p:nvPr>
        </p:nvSpPr>
        <p:spPr>
          <a:xfrm>
            <a:off x="0" y="0"/>
            <a:ext cx="9144000" cy="6858000"/>
          </a:xfrm>
          <a:blipFill>
            <a:blip r:embed="rId2"/>
            <a:stretch>
              <a:fillRect/>
            </a:stretch>
          </a:blipFill>
        </p:spPr>
        <p:txBody>
          <a:bodyPr>
            <a:normAutofit/>
          </a:bodyPr>
          <a:lstStyle/>
          <a:p>
            <a:pPr>
              <a:buFont typeface="Wingdings 3" pitchFamily="18" charset="2"/>
              <a:buNone/>
              <a:defRPr/>
            </a:pPr>
            <a:endParaRPr lang="en-US" dirty="0"/>
          </a:p>
          <a:p>
            <a:pPr>
              <a:buFont typeface="Wingdings 3" pitchFamily="18" charset="2"/>
              <a:buNone/>
              <a:defRPr/>
            </a:pPr>
            <a:endParaRPr lang="en-US" dirty="0">
              <a:solidFill>
                <a:schemeClr val="bg1"/>
              </a:solidFill>
            </a:endParaRPr>
          </a:p>
          <a:p>
            <a:pPr>
              <a:buFont typeface="Wingdings 3" pitchFamily="18" charset="2"/>
              <a:buNone/>
              <a:defRPr/>
            </a:pPr>
            <a:endParaRPr lang="en-US" dirty="0">
              <a:solidFill>
                <a:schemeClr val="bg1"/>
              </a:solidFill>
            </a:endParaRPr>
          </a:p>
          <a:p>
            <a:pPr>
              <a:buFont typeface="Wingdings 3" pitchFamily="18" charset="2"/>
              <a:buNone/>
              <a:defRPr/>
            </a:pPr>
            <a:endParaRPr lang="en-US" dirty="0">
              <a:solidFill>
                <a:schemeClr val="bg1"/>
              </a:solidFill>
            </a:endParaRPr>
          </a:p>
          <a:p>
            <a:pPr algn="ctr">
              <a:buFont typeface="Wingdings 3" pitchFamily="18" charset="2"/>
              <a:buNone/>
              <a:defRPr/>
            </a:pPr>
            <a:r>
              <a:rPr lang="en-US" sz="5400" b="1" i="1" dirty="0">
                <a:solidFill>
                  <a:schemeClr val="bg1"/>
                </a:solidFill>
                <a:effectLst>
                  <a:outerShdw blurRad="38100" dist="38100" dir="2700000" algn="tl">
                    <a:srgbClr val="000000">
                      <a:alpha val="43137"/>
                    </a:srgbClr>
                  </a:outerShdw>
                </a:effectLst>
              </a:rPr>
              <a:t>“The physical structure </a:t>
            </a:r>
          </a:p>
          <a:p>
            <a:pPr algn="ctr">
              <a:buFont typeface="Wingdings 3" pitchFamily="18" charset="2"/>
              <a:buNone/>
              <a:defRPr/>
            </a:pPr>
            <a:r>
              <a:rPr lang="en-US" sz="5400" b="1" i="1" dirty="0">
                <a:solidFill>
                  <a:schemeClr val="bg1"/>
                </a:solidFill>
                <a:effectLst>
                  <a:outerShdw blurRad="38100" dist="38100" dir="2700000" algn="tl">
                    <a:srgbClr val="000000">
                      <a:alpha val="43137"/>
                    </a:srgbClr>
                  </a:outerShdw>
                </a:effectLst>
              </a:rPr>
              <a:t>of the universe </a:t>
            </a:r>
          </a:p>
          <a:p>
            <a:pPr algn="ctr">
              <a:buFont typeface="Wingdings 3" pitchFamily="18" charset="2"/>
              <a:buNone/>
              <a:defRPr/>
            </a:pPr>
            <a:r>
              <a:rPr lang="en-US" sz="5400" b="1" i="1" dirty="0">
                <a:solidFill>
                  <a:schemeClr val="bg1"/>
                </a:solidFill>
                <a:effectLst>
                  <a:outerShdw blurRad="38100" dist="38100" dir="2700000" algn="tl">
                    <a:srgbClr val="000000">
                      <a:alpha val="43137"/>
                    </a:srgbClr>
                  </a:outerShdw>
                </a:effectLst>
              </a:rPr>
              <a:t>is love.”</a:t>
            </a:r>
          </a:p>
          <a:p>
            <a:pPr algn="ctr">
              <a:buFont typeface="Wingdings 3" pitchFamily="18" charset="2"/>
              <a:buNone/>
              <a:defRPr/>
            </a:pPr>
            <a:endParaRPr lang="en-US" sz="3600" b="1" i="1" dirty="0">
              <a:solidFill>
                <a:schemeClr val="bg1"/>
              </a:solidFill>
            </a:endParaRPr>
          </a:p>
          <a:p>
            <a:pPr algn="ctr">
              <a:buFont typeface="Wingdings 3" pitchFamily="18" charset="2"/>
              <a:buNone/>
              <a:defRPr/>
            </a:pPr>
            <a:r>
              <a:rPr lang="en-US" sz="2400" i="1" dirty="0">
                <a:solidFill>
                  <a:schemeClr val="bg1"/>
                </a:solidFill>
              </a:rPr>
              <a:t>		</a:t>
            </a:r>
            <a:r>
              <a:rPr lang="en-US" sz="2400" i="1" dirty="0" err="1">
                <a:solidFill>
                  <a:schemeClr val="bg1"/>
                </a:solidFill>
              </a:rPr>
              <a:t>Teilhard</a:t>
            </a:r>
            <a:r>
              <a:rPr lang="en-US" sz="2400" i="1" dirty="0">
                <a:solidFill>
                  <a:schemeClr val="bg1"/>
                </a:solidFill>
              </a:rPr>
              <a:t> de </a:t>
            </a:r>
            <a:r>
              <a:rPr lang="en-US" sz="2400" i="1" dirty="0" err="1">
                <a:solidFill>
                  <a:schemeClr val="bg1"/>
                </a:solidFill>
              </a:rPr>
              <a:t>Chardin</a:t>
            </a:r>
            <a:endParaRPr lang="en-US" sz="2400" i="1" dirty="0">
              <a:solidFill>
                <a:schemeClr val="bg1"/>
              </a:solidFill>
            </a:endParaRPr>
          </a:p>
          <a:p>
            <a:pPr algn="ctr">
              <a:buFont typeface="Wingdings 3" pitchFamily="18" charset="2"/>
              <a:buNone/>
              <a:defRPr/>
            </a:pPr>
            <a:r>
              <a:rPr lang="en-US" sz="2400" i="1" dirty="0">
                <a:solidFill>
                  <a:schemeClr val="bg1"/>
                </a:solidFill>
              </a:rPr>
              <a:t>		Human Energy</a:t>
            </a:r>
          </a:p>
        </p:txBody>
      </p:sp>
    </p:spTree>
    <p:extLst>
      <p:ext uri="{BB962C8B-B14F-4D97-AF65-F5344CB8AC3E}">
        <p14:creationId xmlns:p14="http://schemas.microsoft.com/office/powerpoint/2010/main" val="4171001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derwater bubbles and sunlight">
            <a:extLst>
              <a:ext uri="{FF2B5EF4-FFF2-40B4-BE49-F238E27FC236}">
                <a16:creationId xmlns:a16="http://schemas.microsoft.com/office/drawing/2014/main" id="{21D32BD4-D863-8E6A-C6BC-687C07858906}"/>
              </a:ext>
            </a:extLst>
          </p:cNvPr>
          <p:cNvPicPr>
            <a:picLocks noChangeAspect="1"/>
          </p:cNvPicPr>
          <p:nvPr/>
        </p:nvPicPr>
        <p:blipFill rotWithShape="1">
          <a:blip r:embed="rId2"/>
          <a:srcRect l="22866" r="41689" b="-1"/>
          <a:stretch/>
        </p:blipFill>
        <p:spPr>
          <a:xfrm>
            <a:off x="0"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 name="Content Placeholder 2">
            <a:extLst>
              <a:ext uri="{FF2B5EF4-FFF2-40B4-BE49-F238E27FC236}">
                <a16:creationId xmlns:a16="http://schemas.microsoft.com/office/drawing/2014/main" id="{8B7AECD2-5418-425B-8632-04743FB43F3C}"/>
              </a:ext>
            </a:extLst>
          </p:cNvPr>
          <p:cNvSpPr>
            <a:spLocks noGrp="1"/>
          </p:cNvSpPr>
          <p:nvPr>
            <p:ph idx="1"/>
          </p:nvPr>
        </p:nvSpPr>
        <p:spPr>
          <a:xfrm>
            <a:off x="4170589" y="871315"/>
            <a:ext cx="4291113" cy="6065513"/>
          </a:xfrm>
        </p:spPr>
        <p:txBody>
          <a:bodyPr>
            <a:normAutofit fontScale="92500"/>
          </a:bodyPr>
          <a:lstStyle/>
          <a:p>
            <a:pPr marL="0" marR="0" indent="0">
              <a:spcBef>
                <a:spcPts val="0"/>
              </a:spcBef>
              <a:spcAft>
                <a:spcPts val="0"/>
              </a:spcAft>
              <a:buNone/>
            </a:pPr>
            <a:r>
              <a:rPr lang="en-US" sz="2400" b="1" dirty="0">
                <a:effectLst/>
                <a:latin typeface="Times New Roman" panose="02020603050405020304" pitchFamily="18" charset="0"/>
                <a:ea typeface="Times New Roman" panose="02020603050405020304" pitchFamily="18" charset="0"/>
              </a:rPr>
              <a:t>“There gradually grew in me, as a </a:t>
            </a:r>
            <a:r>
              <a:rPr lang="en-US" sz="2400" b="1" i="1" dirty="0">
                <a:effectLst/>
                <a:latin typeface="Times New Roman" panose="02020603050405020304" pitchFamily="18" charset="0"/>
                <a:ea typeface="Times New Roman" panose="02020603050405020304" pitchFamily="18" charset="0"/>
              </a:rPr>
              <a:t>presence</a:t>
            </a:r>
            <a:r>
              <a:rPr lang="en-US" sz="2400" b="1" dirty="0">
                <a:effectLst/>
                <a:latin typeface="Times New Roman" panose="02020603050405020304" pitchFamily="18" charset="0"/>
                <a:ea typeface="Times New Roman" panose="02020603050405020304" pitchFamily="18" charset="0"/>
              </a:rPr>
              <a:t> much more than an abstract notion, the consciousness of a deep-running, ontological, total current which embraced the whole universe in which I moved; and this consciousness continued to grow until it filled the whole horizon of my inner being.” </a:t>
            </a:r>
          </a:p>
          <a:p>
            <a:pPr marL="0" marR="0">
              <a:spcBef>
                <a:spcPts val="0"/>
              </a:spcBef>
              <a:spcAft>
                <a:spcPts val="0"/>
              </a:spcAft>
            </a:pPr>
            <a:endParaRPr lang="en-US" sz="2400" b="1"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effectLst/>
                <a:latin typeface="Times New Roman" panose="02020603050405020304" pitchFamily="18" charset="0"/>
                <a:ea typeface="Times New Roman" panose="02020603050405020304" pitchFamily="18" charset="0"/>
              </a:rPr>
              <a:t>This presence became symbolized by Omega, </a:t>
            </a:r>
            <a:r>
              <a:rPr lang="en-US" sz="2400" b="1" i="1" dirty="0">
                <a:solidFill>
                  <a:srgbClr val="FF0000"/>
                </a:solidFill>
                <a:effectLst/>
                <a:latin typeface="Times New Roman" panose="02020603050405020304" pitchFamily="18" charset="0"/>
                <a:ea typeface="Times New Roman" panose="02020603050405020304" pitchFamily="18" charset="0"/>
              </a:rPr>
              <a:t>a new and vital presence of God</a:t>
            </a:r>
            <a:r>
              <a:rPr lang="en-US" sz="2400" b="1" dirty="0">
                <a:effectLst/>
                <a:latin typeface="Times New Roman" panose="02020603050405020304" pitchFamily="18" charset="0"/>
                <a:ea typeface="Times New Roman" panose="02020603050405020304" pitchFamily="18" charset="0"/>
              </a:rPr>
              <a:t>, not a God draping the world with power, but a God integral to the world’s becoming.  </a:t>
            </a:r>
          </a:p>
          <a:p>
            <a:pPr marL="0" marR="0">
              <a:spcBef>
                <a:spcPts val="0"/>
              </a:spcBef>
              <a:spcAft>
                <a:spcPts val="0"/>
              </a:spcAft>
            </a:pPr>
            <a:endParaRPr lang="en-US" sz="1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The Heart of Matter, </a:t>
            </a:r>
            <a:r>
              <a:rPr lang="en-US" sz="1800" dirty="0">
                <a:effectLst/>
                <a:latin typeface="Times New Roman" panose="02020603050405020304" pitchFamily="18" charset="0"/>
                <a:ea typeface="Times New Roman" panose="02020603050405020304" pitchFamily="18" charset="0"/>
              </a:rPr>
              <a:t>25.</a:t>
            </a:r>
            <a:r>
              <a:rPr lang="en-US" sz="1800" dirty="0">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endParaRPr lang="en-US" sz="1800" dirty="0"/>
          </a:p>
        </p:txBody>
      </p:sp>
      <p:sp>
        <p:nvSpPr>
          <p:cNvPr id="2" name="TextBox 1">
            <a:extLst>
              <a:ext uri="{FF2B5EF4-FFF2-40B4-BE49-F238E27FC236}">
                <a16:creationId xmlns:a16="http://schemas.microsoft.com/office/drawing/2014/main" id="{53AB4E6D-63E4-6D55-A12C-D315F6D63E70}"/>
              </a:ext>
            </a:extLst>
          </p:cNvPr>
          <p:cNvSpPr txBox="1"/>
          <p:nvPr/>
        </p:nvSpPr>
        <p:spPr>
          <a:xfrm>
            <a:off x="567558" y="1303282"/>
            <a:ext cx="2522482"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Omega = God</a:t>
            </a:r>
          </a:p>
        </p:txBody>
      </p:sp>
    </p:spTree>
    <p:extLst>
      <p:ext uri="{BB962C8B-B14F-4D97-AF65-F5344CB8AC3E}">
        <p14:creationId xmlns:p14="http://schemas.microsoft.com/office/powerpoint/2010/main" val="3843663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9913EF-0EF6-F8AD-6C0D-DAED67B4032E}"/>
              </a:ext>
            </a:extLst>
          </p:cNvPr>
          <p:cNvSpPr>
            <a:spLocks noGrp="1"/>
          </p:cNvSpPr>
          <p:nvPr>
            <p:ph type="title"/>
          </p:nvPr>
        </p:nvSpPr>
        <p:spPr>
          <a:xfrm>
            <a:off x="856060" y="308113"/>
            <a:ext cx="7429499" cy="1272209"/>
          </a:xfrm>
          <a:blipFill>
            <a:blip r:embed="rId3"/>
            <a:tile tx="0" ty="0" sx="100000" sy="100000" flip="none" algn="tl"/>
          </a:blipFill>
        </p:spPr>
        <p:txBody>
          <a:bodyPr/>
          <a:lstStyle/>
          <a:p>
            <a:pPr algn="ctr"/>
            <a:r>
              <a:rPr lang="en-US" b="1" dirty="0">
                <a:latin typeface="Times New Roman" panose="02020603050405020304" pitchFamily="18" charset="0"/>
                <a:cs typeface="Times New Roman" panose="02020603050405020304" pitchFamily="18" charset="0"/>
              </a:rPr>
              <a:t>The Divine Milieu</a:t>
            </a:r>
          </a:p>
        </p:txBody>
      </p:sp>
    </p:spTree>
    <p:extLst>
      <p:ext uri="{BB962C8B-B14F-4D97-AF65-F5344CB8AC3E}">
        <p14:creationId xmlns:p14="http://schemas.microsoft.com/office/powerpoint/2010/main" val="709934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CCF2-AACA-E27C-00A0-74453DC510FC}"/>
              </a:ext>
            </a:extLst>
          </p:cNvPr>
          <p:cNvSpPr>
            <a:spLocks noGrp="1"/>
          </p:cNvSpPr>
          <p:nvPr>
            <p:ph type="title"/>
          </p:nvPr>
        </p:nvSpPr>
        <p:spPr>
          <a:xfrm>
            <a:off x="3911890" y="609600"/>
            <a:ext cx="4689185" cy="1330839"/>
          </a:xfrm>
        </p:spPr>
        <p:txBody>
          <a:bodyPr>
            <a:normAutofit/>
          </a:bodyPr>
          <a:lstStyle/>
          <a:p>
            <a:r>
              <a:rPr lang="en-US" sz="2700" kern="100" dirty="0">
                <a:latin typeface="Times New Roman" panose="02020603050405020304" pitchFamily="18" charset="0"/>
                <a:ea typeface="Calibri" panose="020F0502020204030204" pitchFamily="34" charset="0"/>
                <a:cs typeface="Times New Roman" panose="02020603050405020304" pitchFamily="18" charset="0"/>
              </a:rPr>
              <a:t>Without matter we would remain ignorant both of ourselves and of God </a:t>
            </a:r>
            <a:endParaRPr lang="en-US" dirty="0"/>
          </a:p>
        </p:txBody>
      </p:sp>
      <p:pic>
        <p:nvPicPr>
          <p:cNvPr id="5" name="Picture 4" descr="Hand reaching out to sun">
            <a:extLst>
              <a:ext uri="{FF2B5EF4-FFF2-40B4-BE49-F238E27FC236}">
                <a16:creationId xmlns:a16="http://schemas.microsoft.com/office/drawing/2014/main" id="{DFE60151-4D4B-CC65-797E-4CE9F038CC13}"/>
              </a:ext>
            </a:extLst>
          </p:cNvPr>
          <p:cNvPicPr>
            <a:picLocks noChangeAspect="1"/>
          </p:cNvPicPr>
          <p:nvPr/>
        </p:nvPicPr>
        <p:blipFill rotWithShape="1">
          <a:blip r:embed="rId2"/>
          <a:srcRect l="40493" r="22106" b="-1"/>
          <a:stretch/>
        </p:blipFill>
        <p:spPr>
          <a:xfrm>
            <a:off x="542924" y="969818"/>
            <a:ext cx="2778010" cy="4976553"/>
          </a:xfrm>
          <a:prstGeom prst="rect">
            <a:avLst/>
          </a:prstGeom>
        </p:spPr>
      </p:pic>
      <p:sp>
        <p:nvSpPr>
          <p:cNvPr id="3" name="Content Placeholder 2">
            <a:extLst>
              <a:ext uri="{FF2B5EF4-FFF2-40B4-BE49-F238E27FC236}">
                <a16:creationId xmlns:a16="http://schemas.microsoft.com/office/drawing/2014/main" id="{115ACEA7-43C8-9287-409C-DA719A2A28F6}"/>
              </a:ext>
            </a:extLst>
          </p:cNvPr>
          <p:cNvSpPr>
            <a:spLocks noGrp="1"/>
          </p:cNvSpPr>
          <p:nvPr>
            <p:ph idx="1"/>
          </p:nvPr>
        </p:nvSpPr>
        <p:spPr>
          <a:xfrm>
            <a:off x="3320934" y="1940439"/>
            <a:ext cx="5280141" cy="4618015"/>
          </a:xfrm>
        </p:spPr>
        <p:txBody>
          <a:bodyPr>
            <a:normAutofit/>
          </a:bodyPr>
          <a:lstStyle/>
          <a:p>
            <a:pPr marL="0" marR="0">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indent="0" algn="just">
              <a:spcBef>
                <a:spcPts val="0"/>
              </a:spcBef>
              <a:spcAft>
                <a:spcPts val="0"/>
              </a:spcAft>
              <a:buNone/>
            </a:pPr>
            <a:r>
              <a:rPr lang="en-US" sz="2000" i="1" kern="100" dirty="0">
                <a:effectLst/>
                <a:latin typeface="Times New Roman" panose="02020603050405020304" pitchFamily="18" charset="0"/>
                <a:ea typeface="Calibri" panose="020F0502020204030204" pitchFamily="34" charset="0"/>
                <a:cs typeface="Times New Roman" panose="02020603050405020304" pitchFamily="18" charset="0"/>
              </a:rPr>
              <a:t>I bless you, matter. . .in your totality and your true nature. You I acclaim as the inexhaustible potentiality for existence and transformation. . .I acclaim you as the universal power which brings together and unites. . .</a:t>
            </a:r>
            <a:r>
              <a:rPr lang="en-US" sz="2000" b="1" i="1" kern="100" dirty="0">
                <a:effectLst/>
                <a:latin typeface="Times New Roman" panose="02020603050405020304" pitchFamily="18" charset="0"/>
                <a:ea typeface="Calibri" panose="020F0502020204030204" pitchFamily="34" charset="0"/>
                <a:cs typeface="Times New Roman" panose="02020603050405020304" pitchFamily="18" charset="0"/>
              </a:rPr>
              <a:t>I acclaim you as the divine milieu, charged with creative power. </a:t>
            </a:r>
            <a:r>
              <a:rPr lang="en-US" sz="2000" i="1" kern="100" dirty="0">
                <a:effectLst/>
                <a:latin typeface="Times New Roman" panose="02020603050405020304" pitchFamily="18" charset="0"/>
                <a:ea typeface="Calibri" panose="020F0502020204030204" pitchFamily="34" charset="0"/>
                <a:cs typeface="Times New Roman" panose="02020603050405020304" pitchFamily="18" charset="0"/>
              </a:rPr>
              <a:t>. .Raise me up then, matter. . .until, at long last, it becomes possible for me in perfect chastity to embrace the universe. </a:t>
            </a:r>
            <a:r>
              <a:rPr lang="en-US" sz="2000" i="1" kern="100" dirty="0">
                <a:latin typeface="Times New Roman" panose="02020603050405020304" pitchFamily="18" charset="0"/>
                <a:ea typeface="Calibri" panose="020F0502020204030204" pitchFamily="34" charset="0"/>
                <a:cs typeface="Times New Roman" panose="02020603050405020304" pitchFamily="18" charset="0"/>
              </a:rPr>
              <a:t> </a:t>
            </a:r>
          </a:p>
          <a:p>
            <a:pPr marL="742950" marR="0" indent="0" algn="just">
              <a:spcBef>
                <a:spcPts val="0"/>
              </a:spcBef>
              <a:spcAft>
                <a:spcPts val="0"/>
              </a:spcAft>
              <a:buNone/>
            </a:pPr>
            <a:endParaRPr lang="en-US" sz="1800" b="1" kern="100" dirty="0">
              <a:latin typeface="Times New Roman" panose="02020603050405020304" pitchFamily="18" charset="0"/>
              <a:ea typeface="Calibri" panose="020F0502020204030204" pitchFamily="34" charset="0"/>
              <a:cs typeface="Times New Roman" panose="02020603050405020304" pitchFamily="18" charset="0"/>
            </a:endParaRPr>
          </a:p>
          <a:p>
            <a:pPr marL="742950" marR="0" indent="0">
              <a:spcBef>
                <a:spcPts val="0"/>
              </a:spcBef>
              <a:spcAft>
                <a:spcPts val="0"/>
              </a:spcAft>
              <a:buNone/>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Hymn of the Universe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69)</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rPr>
              <a:t> </a:t>
            </a:r>
          </a:p>
          <a:p>
            <a:pPr marL="0" marR="0" indent="0">
              <a:spcBef>
                <a:spcPts val="0"/>
              </a:spcBef>
              <a:spcAft>
                <a:spcPts val="0"/>
              </a:spcAft>
              <a:buNone/>
            </a:pPr>
            <a:r>
              <a:rPr lang="en-US" sz="1400" dirty="0">
                <a:effectLst/>
                <a:latin typeface="Times New Roman" panose="02020603050405020304" pitchFamily="18" charset="0"/>
                <a:ea typeface="Times New Roman" panose="02020603050405020304" pitchFamily="18" charset="0"/>
              </a:rPr>
              <a:t> </a:t>
            </a:r>
          </a:p>
          <a:p>
            <a:endParaRPr lang="en-US" sz="1400" dirty="0"/>
          </a:p>
        </p:txBody>
      </p:sp>
    </p:spTree>
    <p:extLst>
      <p:ext uri="{BB962C8B-B14F-4D97-AF65-F5344CB8AC3E}">
        <p14:creationId xmlns:p14="http://schemas.microsoft.com/office/powerpoint/2010/main" val="266299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9BB8-1283-462D-883E-F8900DAF1FC5}"/>
              </a:ext>
            </a:extLst>
          </p:cNvPr>
          <p:cNvSpPr>
            <a:spLocks noGrp="1"/>
          </p:cNvSpPr>
          <p:nvPr>
            <p:ph type="title"/>
          </p:nvPr>
        </p:nvSpPr>
        <p:spPr>
          <a:xfrm>
            <a:off x="1331510" y="112642"/>
            <a:ext cx="7886700" cy="1325563"/>
          </a:xfrm>
        </p:spPr>
        <p:txBody>
          <a:bodyPr>
            <a:normAutofit/>
          </a:bodyPr>
          <a:lstStyle/>
          <a:p>
            <a:r>
              <a:rPr lang="en-US" sz="4400" b="1" dirty="0">
                <a:effectLst>
                  <a:outerShdw blurRad="38100" dist="38100" dir="2700000" algn="tl">
                    <a:srgbClr val="000000">
                      <a:alpha val="43137"/>
                    </a:srgbClr>
                  </a:outerShdw>
                </a:effectLst>
              </a:rPr>
              <a:t>GODWORLD Entanglement</a:t>
            </a:r>
          </a:p>
        </p:txBody>
      </p:sp>
      <p:sp>
        <p:nvSpPr>
          <p:cNvPr id="3" name="Content Placeholder 2">
            <a:extLst>
              <a:ext uri="{FF2B5EF4-FFF2-40B4-BE49-F238E27FC236}">
                <a16:creationId xmlns:a16="http://schemas.microsoft.com/office/drawing/2014/main" id="{8802F92D-7E0E-4004-998F-8DD6DBD791F2}"/>
              </a:ext>
            </a:extLst>
          </p:cNvPr>
          <p:cNvSpPr>
            <a:spLocks noGrp="1"/>
          </p:cNvSpPr>
          <p:nvPr>
            <p:ph idx="1"/>
          </p:nvPr>
        </p:nvSpPr>
        <p:spPr>
          <a:xfrm>
            <a:off x="0" y="1357952"/>
            <a:ext cx="9144000" cy="5500048"/>
          </a:xfrm>
          <a:blipFill>
            <a:blip r:embed="rId2"/>
            <a:stretch>
              <a:fillRect/>
            </a:stretch>
          </a:blipFill>
        </p:spPr>
        <p:txBody>
          <a:bodyPr/>
          <a:lstStyle/>
          <a:p>
            <a:endParaRPr lang="en-US" dirty="0"/>
          </a:p>
          <a:p>
            <a:endParaRPr lang="en-US" dirty="0"/>
          </a:p>
          <a:p>
            <a:pPr marL="0" indent="0">
              <a:buNone/>
            </a:pPr>
            <a:r>
              <a:rPr lang="en-US" dirty="0"/>
              <a:t>		 </a:t>
            </a:r>
          </a:p>
        </p:txBody>
      </p:sp>
    </p:spTree>
    <p:extLst>
      <p:ext uri="{BB962C8B-B14F-4D97-AF65-F5344CB8AC3E}">
        <p14:creationId xmlns:p14="http://schemas.microsoft.com/office/powerpoint/2010/main" val="392179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AFEBCE-F3F9-53E7-DC05-BB1CE8C07930}"/>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1DD2CC74-BDE5-7177-1A38-86098BBE383A}"/>
              </a:ext>
            </a:extLst>
          </p:cNvPr>
          <p:cNvSpPr>
            <a:spLocks noGrp="1"/>
          </p:cNvSpPr>
          <p:nvPr>
            <p:ph idx="1"/>
          </p:nvPr>
        </p:nvSpPr>
        <p:spPr>
          <a:xfrm>
            <a:off x="599754" y="1774254"/>
            <a:ext cx="7886700" cy="4351338"/>
          </a:xfrm>
        </p:spPr>
        <p:txBody>
          <a:bodyPr/>
          <a:lstStyle/>
          <a:p>
            <a:pPr marL="0" indent="0">
              <a:buNone/>
            </a:pPr>
            <a:endParaRPr lang="en-US" dirty="0"/>
          </a:p>
          <a:p>
            <a:pPr marL="0" indent="0">
              <a:buNone/>
            </a:pPr>
            <a:endParaRPr lang="en-US" dirty="0"/>
          </a:p>
          <a:p>
            <a:pPr marL="0" indent="0" algn="ctr">
              <a:buNone/>
            </a:pPr>
            <a:r>
              <a:rPr lang="en-US" b="1" dirty="0">
                <a:latin typeface="Times New Roman" panose="02020603050405020304" pitchFamily="18" charset="0"/>
                <a:cs typeface="Times New Roman" panose="02020603050405020304" pitchFamily="18" charset="0"/>
              </a:rPr>
              <a:t>“The fruit of the trial, for Therese was the collapse of her desire for heaven as another world and its replacement by the discovery of heaven as love in the present moment. . . .the discovery that eternal life is now.  . . .postmodern philosophers . . .have sought above all the puncturing of the circle of immanence by pointing to an originating. . .destabilizing, differentiating source.”</a:t>
            </a:r>
          </a:p>
          <a:p>
            <a:pPr marL="0" indent="0" algn="ctr">
              <a:buNone/>
            </a:pPr>
            <a:endParaRPr lang="en-US" b="1" dirty="0">
              <a:latin typeface="Times New Roman" panose="02020603050405020304" pitchFamily="18" charset="0"/>
              <a:cs typeface="Times New Roman" panose="02020603050405020304" pitchFamily="18" charset="0"/>
            </a:endParaRPr>
          </a:p>
          <a:p>
            <a:pPr marL="0" indent="0">
              <a:buNone/>
            </a:pPr>
            <a:endParaRPr lang="en-US" b="1" dirty="0"/>
          </a:p>
          <a:p>
            <a:pPr marL="0" indent="0">
              <a:buNone/>
            </a:pPr>
            <a:r>
              <a:rPr lang="en-US" b="1" dirty="0"/>
              <a:t>				Mary Froehlich</a:t>
            </a:r>
          </a:p>
        </p:txBody>
      </p:sp>
    </p:spTree>
    <p:extLst>
      <p:ext uri="{BB962C8B-B14F-4D97-AF65-F5344CB8AC3E}">
        <p14:creationId xmlns:p14="http://schemas.microsoft.com/office/powerpoint/2010/main" val="1449678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8AD91-69BD-44BC-9824-33FCD9C84893}"/>
              </a:ext>
            </a:extLst>
          </p:cNvPr>
          <p:cNvSpPr>
            <a:spLocks noGrp="1"/>
          </p:cNvSpPr>
          <p:nvPr>
            <p:ph type="title"/>
          </p:nvPr>
        </p:nvSpPr>
        <p:spPr/>
        <p:txBody>
          <a:bodyPr/>
          <a:lstStyle/>
          <a:p>
            <a:endParaRPr lang="en-US" dirty="0"/>
          </a:p>
        </p:txBody>
      </p:sp>
      <p:sp>
        <p:nvSpPr>
          <p:cNvPr id="2" name="Content Placeholder 1">
            <a:extLst>
              <a:ext uri="{FF2B5EF4-FFF2-40B4-BE49-F238E27FC236}">
                <a16:creationId xmlns:a16="http://schemas.microsoft.com/office/drawing/2014/main" id="{E193B967-03E6-4AB8-9B90-DB4E829259D0}"/>
              </a:ext>
            </a:extLst>
          </p:cNvPr>
          <p:cNvSpPr>
            <a:spLocks noGrp="1"/>
          </p:cNvSpPr>
          <p:nvPr>
            <p:ph idx="1"/>
          </p:nvPr>
        </p:nvSpPr>
        <p:spPr>
          <a:xfrm>
            <a:off x="0" y="0"/>
            <a:ext cx="9144000" cy="6858000"/>
          </a:xfrm>
          <a:blipFill>
            <a:blip r:embed="rId2"/>
            <a:stretch>
              <a:fillRect/>
            </a:stretch>
          </a:blipFill>
        </p:spPr>
        <p:txBody>
          <a:bodyPr/>
          <a:lstStyle/>
          <a:p>
            <a:endParaRPr lang="en-US" dirty="0"/>
          </a:p>
          <a:p>
            <a:endParaRPr lang="en-US" dirty="0"/>
          </a:p>
          <a:p>
            <a:endParaRPr lang="en-US" dirty="0"/>
          </a:p>
        </p:txBody>
      </p:sp>
      <p:sp>
        <p:nvSpPr>
          <p:cNvPr id="4" name="TextBox 3">
            <a:extLst>
              <a:ext uri="{FF2B5EF4-FFF2-40B4-BE49-F238E27FC236}">
                <a16:creationId xmlns:a16="http://schemas.microsoft.com/office/drawing/2014/main" id="{249F1007-A9D4-4FA6-A685-7E05C2D9897B}"/>
              </a:ext>
            </a:extLst>
          </p:cNvPr>
          <p:cNvSpPr txBox="1"/>
          <p:nvPr/>
        </p:nvSpPr>
        <p:spPr>
          <a:xfrm>
            <a:off x="1837677" y="1926454"/>
            <a:ext cx="6738152" cy="2308324"/>
          </a:xfrm>
          <a:prstGeom prst="rect">
            <a:avLst/>
          </a:prstGeom>
          <a:noFill/>
        </p:spPr>
        <p:txBody>
          <a:bodyPr wrap="square" rtlCol="0">
            <a:spAutoFit/>
          </a:bodyPr>
          <a:lstStyle/>
          <a:p>
            <a:pPr algn="r"/>
            <a:r>
              <a:rPr lang="en-US" sz="4000" b="1" i="1" dirty="0">
                <a:solidFill>
                  <a:srgbClr val="FFFF00"/>
                </a:solidFill>
                <a:effectLst>
                  <a:outerShdw blurRad="38100" dist="38100" dir="2700000" algn="tl">
                    <a:srgbClr val="000000">
                      <a:alpha val="43137"/>
                    </a:srgbClr>
                  </a:outerShdw>
                </a:effectLst>
              </a:rPr>
              <a:t>“God and World form a complementary whole.”</a:t>
            </a:r>
          </a:p>
          <a:p>
            <a:pPr algn="r"/>
            <a:endParaRPr lang="en-US" sz="4000" b="1" i="1" dirty="0">
              <a:solidFill>
                <a:srgbClr val="FFFF00"/>
              </a:solidFill>
              <a:effectLst>
                <a:outerShdw blurRad="38100" dist="38100" dir="2700000" algn="tl">
                  <a:srgbClr val="000000">
                    <a:alpha val="43137"/>
                  </a:srgbClr>
                </a:outerShdw>
              </a:effectLst>
            </a:endParaRPr>
          </a:p>
          <a:p>
            <a:pPr algn="r"/>
            <a:r>
              <a:rPr lang="en-US" sz="2400" b="1" dirty="0">
                <a:solidFill>
                  <a:srgbClr val="FFFF00"/>
                </a:solidFill>
                <a:effectLst>
                  <a:outerShdw blurRad="38100" dist="38100" dir="2700000" algn="tl">
                    <a:srgbClr val="000000">
                      <a:alpha val="43137"/>
                    </a:srgbClr>
                  </a:outerShdw>
                </a:effectLst>
              </a:rPr>
              <a:t>Teilhard de Chardin</a:t>
            </a:r>
          </a:p>
        </p:txBody>
      </p:sp>
    </p:spTree>
    <p:extLst>
      <p:ext uri="{BB962C8B-B14F-4D97-AF65-F5344CB8AC3E}">
        <p14:creationId xmlns:p14="http://schemas.microsoft.com/office/powerpoint/2010/main" val="2477380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60797D-F409-B301-6735-0608E7EB1C84}"/>
              </a:ext>
            </a:extLst>
          </p:cNvPr>
          <p:cNvSpPr>
            <a:spLocks noGrp="1"/>
          </p:cNvSpPr>
          <p:nvPr>
            <p:ph idx="1"/>
          </p:nvPr>
        </p:nvSpPr>
        <p:spPr>
          <a:xfrm>
            <a:off x="1565082" y="616226"/>
            <a:ext cx="6013837" cy="5675244"/>
          </a:xfrm>
        </p:spPr>
        <p:txBody>
          <a:bodyPr>
            <a:normAutofit fontScale="62500" lnSpcReduction="20000"/>
          </a:bodyPr>
          <a:lstStyle/>
          <a:p>
            <a:pPr marL="0">
              <a:tabLst>
                <a:tab pos="42863" algn="l"/>
              </a:tabLst>
            </a:pPr>
            <a:endParaRPr lang="en-US" sz="2600" b="1" dirty="0">
              <a:latin typeface="Times New Roman" panose="02020603050405020304" pitchFamily="18" charset="0"/>
              <a:ea typeface="Calibri" panose="020F0502020204030204" pitchFamily="34" charset="0"/>
            </a:endParaRPr>
          </a:p>
          <a:p>
            <a:pPr marL="0">
              <a:lnSpc>
                <a:spcPct val="120000"/>
              </a:lnSpc>
              <a:tabLst>
                <a:tab pos="42863" algn="l"/>
              </a:tabLst>
            </a:pPr>
            <a:r>
              <a:rPr lang="en-US" sz="3400" b="1" dirty="0">
                <a:latin typeface="Times New Roman" panose="02020603050405020304" pitchFamily="18" charset="0"/>
                <a:ea typeface="Calibri" panose="020F0502020204030204" pitchFamily="34" charset="0"/>
              </a:rPr>
              <a:t>God and world are in the process of becoming </a:t>
            </a:r>
            <a:r>
              <a:rPr lang="en-US" sz="3400" b="1" i="1" dirty="0">
                <a:latin typeface="Times New Roman" panose="02020603050405020304" pitchFamily="18" charset="0"/>
                <a:ea typeface="Calibri" panose="020F0502020204030204" pitchFamily="34" charset="0"/>
              </a:rPr>
              <a:t>something more</a:t>
            </a:r>
            <a:r>
              <a:rPr lang="en-US" sz="3400" b="1" dirty="0">
                <a:latin typeface="Times New Roman" panose="02020603050405020304" pitchFamily="18" charset="0"/>
                <a:ea typeface="Calibri" panose="020F0502020204030204" pitchFamily="34" charset="0"/>
              </a:rPr>
              <a:t> together because the universe is grounded in a </a:t>
            </a:r>
            <a:r>
              <a:rPr lang="en-US" sz="3400" b="1" i="1" dirty="0">
                <a:latin typeface="Times New Roman" panose="02020603050405020304" pitchFamily="18" charset="0"/>
                <a:ea typeface="Calibri" panose="020F0502020204030204" pitchFamily="34" charset="0"/>
              </a:rPr>
              <a:t>center </a:t>
            </a:r>
            <a:r>
              <a:rPr lang="en-US" sz="3400" b="1" dirty="0">
                <a:latin typeface="Times New Roman" panose="02020603050405020304" pitchFamily="18" charset="0"/>
                <a:ea typeface="Calibri" panose="020F0502020204030204" pitchFamily="34" charset="0"/>
              </a:rPr>
              <a:t>of divine love.</a:t>
            </a:r>
          </a:p>
          <a:p>
            <a:pPr marL="0">
              <a:lnSpc>
                <a:spcPct val="120000"/>
              </a:lnSpc>
              <a:tabLst>
                <a:tab pos="42863" algn="l"/>
              </a:tabLst>
            </a:pPr>
            <a:endParaRPr lang="en-US" sz="3400" b="1" dirty="0">
              <a:latin typeface="Times New Roman" panose="02020603050405020304" pitchFamily="18" charset="0"/>
              <a:ea typeface="Calibri" panose="020F0502020204030204" pitchFamily="34" charset="0"/>
            </a:endParaRPr>
          </a:p>
          <a:p>
            <a:pPr marL="0">
              <a:lnSpc>
                <a:spcPct val="120000"/>
              </a:lnSpc>
              <a:tabLst>
                <a:tab pos="42863" algn="l"/>
              </a:tabLst>
            </a:pPr>
            <a:r>
              <a:rPr lang="en-US" sz="3400" b="1" dirty="0">
                <a:latin typeface="Times New Roman" panose="02020603050405020304" pitchFamily="18" charset="0"/>
                <a:ea typeface="Calibri" panose="020F0502020204030204" pitchFamily="34" charset="0"/>
              </a:rPr>
              <a:t>God is the name of absolute wholeness in love.</a:t>
            </a:r>
          </a:p>
          <a:p>
            <a:pPr marL="0">
              <a:lnSpc>
                <a:spcPct val="120000"/>
              </a:lnSpc>
              <a:tabLst>
                <a:tab pos="42863" algn="l"/>
              </a:tabLst>
            </a:pPr>
            <a:endParaRPr lang="en-US" sz="3400" b="1" dirty="0">
              <a:latin typeface="Times New Roman" panose="02020603050405020304" pitchFamily="18" charset="0"/>
              <a:ea typeface="Times New Roman" panose="02020603050405020304" pitchFamily="18" charset="0"/>
            </a:endParaRPr>
          </a:p>
          <a:p>
            <a:pPr marL="0">
              <a:lnSpc>
                <a:spcPct val="120000"/>
              </a:lnSpc>
              <a:tabLst>
                <a:tab pos="42863" algn="l"/>
              </a:tabLst>
            </a:pPr>
            <a:r>
              <a:rPr lang="en-US" sz="3400" b="1" i="1" kern="100" dirty="0">
                <a:latin typeface="Times New Roman" panose="02020603050405020304" pitchFamily="18" charset="0"/>
                <a:ea typeface="Calibri" panose="020F0502020204030204" pitchFamily="34" charset="0"/>
                <a:cs typeface="Times New Roman" panose="02020603050405020304" pitchFamily="18" charset="0"/>
              </a:rPr>
              <a:t>The evolution of God and the evolution of humanity cannot be separated. </a:t>
            </a:r>
          </a:p>
          <a:p>
            <a:pPr marL="0">
              <a:lnSpc>
                <a:spcPct val="120000"/>
              </a:lnSpc>
              <a:tabLst>
                <a:tab pos="42863" algn="l"/>
              </a:tabLst>
            </a:pPr>
            <a:endParaRPr lang="en-US" sz="3400" b="1" i="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20000"/>
              </a:lnSpc>
              <a:buNone/>
              <a:tabLst>
                <a:tab pos="42863" algn="l"/>
              </a:tabLst>
            </a:pPr>
            <a:r>
              <a:rPr lang="en-US" sz="3400" b="1" i="1" dirty="0">
                <a:latin typeface="Times New Roman" panose="02020603050405020304" pitchFamily="18" charset="0"/>
                <a:ea typeface="Calibri" panose="020F0502020204030204" pitchFamily="34" charset="0"/>
              </a:rPr>
              <a:t>“There is only one real evolution, the evolution of convergence, because it alone is positive and creative.”  </a:t>
            </a:r>
          </a:p>
          <a:p>
            <a:pPr marL="0" indent="0">
              <a:buNone/>
              <a:tabLst>
                <a:tab pos="42863" algn="l"/>
              </a:tabLst>
            </a:pPr>
            <a:r>
              <a:rPr lang="en-US" sz="3400" dirty="0">
                <a:latin typeface="Times New Roman" panose="02020603050405020304" pitchFamily="18" charset="0"/>
                <a:ea typeface="Calibri" panose="020F0502020204030204" pitchFamily="34" charset="0"/>
              </a:rPr>
              <a:t>						</a:t>
            </a:r>
          </a:p>
          <a:p>
            <a:pPr marL="0" indent="0">
              <a:buNone/>
              <a:tabLst>
                <a:tab pos="42863" algn="l"/>
              </a:tabLst>
            </a:pPr>
            <a:r>
              <a:rPr lang="en-US" dirty="0">
                <a:latin typeface="Times New Roman" panose="02020603050405020304" pitchFamily="18" charset="0"/>
                <a:ea typeface="Calibri" panose="020F0502020204030204" pitchFamily="34" charset="0"/>
              </a:rPr>
              <a:t>						</a:t>
            </a:r>
          </a:p>
          <a:p>
            <a:pPr marL="0" indent="0" algn="ctr">
              <a:buNone/>
              <a:tabLst>
                <a:tab pos="42863" algn="l"/>
              </a:tabLst>
            </a:pPr>
            <a:r>
              <a:rPr lang="en-US" sz="1900" b="1" i="1" dirty="0">
                <a:latin typeface="Times New Roman" panose="02020603050405020304" pitchFamily="18" charset="0"/>
                <a:ea typeface="Calibri" panose="020F0502020204030204" pitchFamily="34" charset="0"/>
              </a:rPr>
              <a:t>Christianity and Evolution</a:t>
            </a:r>
            <a:r>
              <a:rPr lang="en-US" sz="1900" b="1" dirty="0">
                <a:latin typeface="Times New Roman" panose="02020603050405020304" pitchFamily="18" charset="0"/>
                <a:ea typeface="Times New Roman" panose="02020603050405020304" pitchFamily="18" charset="0"/>
              </a:rPr>
              <a:t>, 87</a:t>
            </a:r>
          </a:p>
          <a:p>
            <a:pPr marL="0">
              <a:tabLst>
                <a:tab pos="42863" algn="l"/>
              </a:tabLst>
            </a:pPr>
            <a:endParaRPr lang="en-US" i="1"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678906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57A69-D161-665C-822F-2936C551D0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58FC7B-6DA4-4F39-CFEC-49FCD7BDE5A3}"/>
              </a:ext>
            </a:extLst>
          </p:cNvPr>
          <p:cNvSpPr>
            <a:spLocks noGrp="1"/>
          </p:cNvSpPr>
          <p:nvPr>
            <p:ph idx="1"/>
          </p:nvPr>
        </p:nvSpPr>
        <p:spPr>
          <a:xfrm>
            <a:off x="0" y="0"/>
            <a:ext cx="9144000" cy="6858000"/>
          </a:xfrm>
          <a:blipFill>
            <a:blip r:embed="rId2"/>
            <a:stretch>
              <a:fillRect/>
            </a:stretch>
          </a:blipFill>
        </p:spPr>
        <p:txBody>
          <a:bodyPr/>
          <a:lstStyle/>
          <a:p>
            <a:pPr marL="0" marR="0" algn="just">
              <a:spcBef>
                <a:spcPts val="0"/>
              </a:spcBef>
              <a:spcAft>
                <a:spcPts val="0"/>
              </a:spcAft>
            </a:pPr>
            <a:endParaRPr lang="en-US" sz="1800" kern="1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endParaRPr lang="en-US" sz="1800" kern="1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028700" lvl="3" algn="just">
              <a:spcBef>
                <a:spcPts val="0"/>
              </a:spcBef>
            </a:pPr>
            <a:r>
              <a:rPr lang="en-US" sz="2400" kern="1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We live in an entangled universe of inseparability where everything is connected to everything else, including God. </a:t>
            </a:r>
          </a:p>
          <a:p>
            <a:pPr marL="0" marR="0" algn="just">
              <a:spcBef>
                <a:spcPts val="0"/>
              </a:spcBef>
              <a:spcAft>
                <a:spcPts val="0"/>
              </a:spcAft>
            </a:pPr>
            <a:endParaRPr lang="en-US" sz="2400"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1028700" lvl="3" algn="just">
              <a:spcBef>
                <a:spcPts val="0"/>
              </a:spcBef>
            </a:pPr>
            <a:r>
              <a:rPr lang="en-US" sz="24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Teilhard writes: “I see in the world a mysterious product of completion and fulfillment for the Absolute Being himself.”</a:t>
            </a:r>
            <a:r>
              <a:rPr lang="en-US" sz="2400"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Heart of Matter</a:t>
            </a:r>
            <a:r>
              <a:rPr lang="en-US" sz="2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54) </a:t>
            </a:r>
          </a:p>
          <a:p>
            <a:pPr marL="0" marR="0" indent="0">
              <a:spcBef>
                <a:spcPts val="0"/>
              </a:spcBef>
              <a:spcAft>
                <a:spcPts val="0"/>
              </a:spcAft>
              <a:buNone/>
              <a:tabLst>
                <a:tab pos="57150" algn="l"/>
              </a:tabLst>
            </a:pPr>
            <a:endParaRPr lang="en-US" sz="1800" dirty="0">
              <a:solidFill>
                <a:srgbClr val="FFFF00"/>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689884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CB0B7-7697-8516-20F1-6F1790CBC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4FB40-8F47-8DA8-32A6-9FE06FE6C2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EBBE4E-1907-7ACF-7B5D-083346E1309C}"/>
              </a:ext>
            </a:extLst>
          </p:cNvPr>
          <p:cNvSpPr>
            <a:spLocks noGrp="1"/>
          </p:cNvSpPr>
          <p:nvPr>
            <p:ph idx="1"/>
          </p:nvPr>
        </p:nvSpPr>
        <p:spPr/>
        <p:txBody>
          <a:bodyPr>
            <a:normAutofit fontScale="92500"/>
          </a:bodyPr>
          <a:lstStyle/>
          <a:p>
            <a:endParaRPr lang="en-US" sz="1800" i="1" dirty="0">
              <a:effectLst/>
              <a:latin typeface="Times New Roman" panose="02020603050405020304" pitchFamily="18" charset="0"/>
              <a:ea typeface="Aptos" panose="020B0004020202020204" pitchFamily="34" charset="0"/>
            </a:endParaRPr>
          </a:p>
          <a:p>
            <a:endParaRPr lang="en-US" sz="1800" i="1" dirty="0">
              <a:latin typeface="Times New Roman" panose="02020603050405020304" pitchFamily="18" charset="0"/>
              <a:ea typeface="Aptos" panose="020B0004020202020204" pitchFamily="34" charset="0"/>
            </a:endParaRPr>
          </a:p>
          <a:p>
            <a:pPr marL="0" indent="0" algn="ctr">
              <a:buNone/>
            </a:pPr>
            <a:r>
              <a:rPr lang="en-US" sz="2800" b="1" i="1" dirty="0">
                <a:effectLst/>
                <a:latin typeface="Times New Roman" panose="02020603050405020304" pitchFamily="18" charset="0"/>
                <a:ea typeface="Aptos" panose="020B0004020202020204" pitchFamily="34" charset="0"/>
                <a:cs typeface="Times New Roman" panose="02020603050405020304" pitchFamily="18" charset="0"/>
              </a:rPr>
              <a:t>“At a time when the consciousness of its own powers and possibilities is awakening in a humankind now ready to become adult, one of the first duties of a Christian is to show that the incarnate God did not come to diminish in us the glorious responsibility and splendid ambition that is ours:  </a:t>
            </a:r>
          </a:p>
          <a:p>
            <a:pPr marL="0" indent="0" algn="ctr">
              <a:buNone/>
            </a:pPr>
            <a:r>
              <a:rPr lang="en-US" sz="2800" b="1" i="1" dirty="0">
                <a:effectLst/>
                <a:latin typeface="Times New Roman" panose="02020603050405020304" pitchFamily="18" charset="0"/>
                <a:ea typeface="Aptos" panose="020B0004020202020204" pitchFamily="34" charset="0"/>
                <a:cs typeface="Times New Roman" panose="02020603050405020304" pitchFamily="18" charset="0"/>
              </a:rPr>
              <a:t>of fashioning our own self.</a:t>
            </a:r>
            <a:r>
              <a:rPr lang="en-US" sz="2800" b="1" i="1" dirty="0">
                <a:latin typeface="Times New Roman" panose="02020603050405020304" pitchFamily="18" charset="0"/>
                <a:ea typeface="Aptos" panose="020B0004020202020204" pitchFamily="34" charset="0"/>
                <a:cs typeface="Times New Roman" panose="02020603050405020304" pitchFamily="18" charset="0"/>
              </a:rPr>
              <a:t>”</a:t>
            </a:r>
          </a:p>
          <a:p>
            <a:pPr marL="0" indent="0" algn="ctr">
              <a:buNone/>
            </a:pPr>
            <a:endParaRPr lang="en-US" sz="2800" b="1" i="1" dirty="0">
              <a:latin typeface="Times New Roman" panose="02020603050405020304" pitchFamily="18" charset="0"/>
              <a:cs typeface="Times New Roman" panose="02020603050405020304" pitchFamily="18" charset="0"/>
            </a:endParaRPr>
          </a:p>
          <a:p>
            <a:pPr marL="0" indent="0" algn="ctr">
              <a:buNone/>
            </a:pPr>
            <a:r>
              <a:rPr lang="en-US" sz="2800" b="1" dirty="0">
                <a:latin typeface="Times New Roman" panose="02020603050405020304" pitchFamily="18" charset="0"/>
                <a:cs typeface="Times New Roman" panose="02020603050405020304" pitchFamily="18" charset="0"/>
              </a:rPr>
              <a:t>Teilhard de Chardin</a:t>
            </a:r>
          </a:p>
        </p:txBody>
      </p:sp>
    </p:spTree>
    <p:extLst>
      <p:ext uri="{BB962C8B-B14F-4D97-AF65-F5344CB8AC3E}">
        <p14:creationId xmlns:p14="http://schemas.microsoft.com/office/powerpoint/2010/main" val="2870462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A8B1E4-B5A8-304D-9237-BF6674ED757D}"/>
              </a:ext>
            </a:extLst>
          </p:cNvPr>
          <p:cNvSpPr>
            <a:spLocks noGrp="1"/>
          </p:cNvSpPr>
          <p:nvPr>
            <p:ph type="title"/>
          </p:nvPr>
        </p:nvSpPr>
        <p:spPr>
          <a:xfrm>
            <a:off x="856058" y="-149087"/>
            <a:ext cx="7429500" cy="1381539"/>
          </a:xfrm>
        </p:spPr>
        <p:txBody>
          <a:bodyPr/>
          <a:lstStyle/>
          <a:p>
            <a:r>
              <a:rPr lang="en-US" dirty="0"/>
              <a:t>Theology After Jung (d. 1961)</a:t>
            </a:r>
          </a:p>
        </p:txBody>
      </p:sp>
      <p:pic>
        <p:nvPicPr>
          <p:cNvPr id="1026" name="Picture 2" descr="Carl Jung | Biography, Archetypes, Books, Collective Unconscious, &amp; Theory  | Britannica">
            <a:extLst>
              <a:ext uri="{FF2B5EF4-FFF2-40B4-BE49-F238E27FC236}">
                <a16:creationId xmlns:a16="http://schemas.microsoft.com/office/drawing/2014/main" id="{A791B1DE-D213-9440-BFDF-791B87573717}"/>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0" y="1416051"/>
            <a:ext cx="4572000" cy="544195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A26206E0-5628-1943-ABB5-49CE0BAA0F94}"/>
              </a:ext>
            </a:extLst>
          </p:cNvPr>
          <p:cNvSpPr>
            <a:spLocks noGrp="1"/>
          </p:cNvSpPr>
          <p:nvPr>
            <p:ph sz="quarter" idx="4"/>
          </p:nvPr>
        </p:nvSpPr>
        <p:spPr>
          <a:xfrm>
            <a:off x="4645025" y="1444294"/>
            <a:ext cx="4041775" cy="5140656"/>
          </a:xfrm>
        </p:spPr>
        <p:txBody>
          <a:bodyPr>
            <a:normAutofit/>
          </a:bodyPr>
          <a:lstStyle/>
          <a:p>
            <a:r>
              <a:rPr lang="en-US" b="1" dirty="0"/>
              <a:t>The many gods become one</a:t>
            </a:r>
          </a:p>
          <a:p>
            <a:pPr marL="109728" indent="0">
              <a:buNone/>
            </a:pPr>
            <a:endParaRPr lang="en-US" b="1" dirty="0"/>
          </a:p>
          <a:p>
            <a:r>
              <a:rPr lang="en-US" b="1" dirty="0"/>
              <a:t>The one God becomes human</a:t>
            </a:r>
          </a:p>
          <a:p>
            <a:pPr marL="109728" indent="0">
              <a:buNone/>
            </a:pPr>
            <a:endParaRPr lang="en-US" b="1" dirty="0"/>
          </a:p>
          <a:p>
            <a:r>
              <a:rPr lang="en-US" b="1" dirty="0"/>
              <a:t>Every human is to become God.</a:t>
            </a:r>
          </a:p>
          <a:p>
            <a:endParaRPr lang="en-US" b="1" dirty="0"/>
          </a:p>
          <a:p>
            <a:r>
              <a:rPr lang="en-US" b="1" dirty="0"/>
              <a:t>Religion is a natural process of individuation</a:t>
            </a:r>
          </a:p>
          <a:p>
            <a:endParaRPr lang="en-US" b="1" dirty="0"/>
          </a:p>
          <a:p>
            <a:r>
              <a:rPr lang="en-US" b="1" dirty="0"/>
              <a:t>Individuation is integral to God’s becoming</a:t>
            </a:r>
          </a:p>
        </p:txBody>
      </p:sp>
    </p:spTree>
    <p:extLst>
      <p:ext uri="{BB962C8B-B14F-4D97-AF65-F5344CB8AC3E}">
        <p14:creationId xmlns:p14="http://schemas.microsoft.com/office/powerpoint/2010/main" val="4008986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extBox 2">
            <a:extLst>
              <a:ext uri="{FF2B5EF4-FFF2-40B4-BE49-F238E27FC236}">
                <a16:creationId xmlns:a16="http://schemas.microsoft.com/office/drawing/2014/main" id="{C5FDFA69-C6A5-E45B-3389-B169030483BB}"/>
              </a:ext>
            </a:extLst>
          </p:cNvPr>
          <p:cNvGraphicFramePr/>
          <p:nvPr>
            <p:extLst>
              <p:ext uri="{D42A27DB-BD31-4B8C-83A1-F6EECF244321}">
                <p14:modId xmlns:p14="http://schemas.microsoft.com/office/powerpoint/2010/main" val="3150383806"/>
              </p:ext>
            </p:extLst>
          </p:nvPr>
        </p:nvGraphicFramePr>
        <p:xfrm>
          <a:off x="628650" y="1055063"/>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8395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938"/>
            <a:ext cx="9144000" cy="1143000"/>
          </a:xfrm>
          <a:solidFill>
            <a:srgbClr val="CCFFCC"/>
          </a:solidFill>
        </p:spPr>
        <p:txBody>
          <a:bodyPr/>
          <a:lstStyle/>
          <a:p>
            <a:pPr algn="ctr"/>
            <a:r>
              <a:rPr lang="en-US" dirty="0"/>
              <a:t>Jung and Teilhard</a:t>
            </a:r>
          </a:p>
        </p:txBody>
      </p:sp>
      <p:sp>
        <p:nvSpPr>
          <p:cNvPr id="2" name="Content Placeholder 1"/>
          <p:cNvSpPr>
            <a:spLocks noGrp="1"/>
          </p:cNvSpPr>
          <p:nvPr>
            <p:ph idx="1"/>
          </p:nvPr>
        </p:nvSpPr>
        <p:spPr/>
        <p:txBody>
          <a:bodyPr>
            <a:normAutofit/>
          </a:bodyPr>
          <a:lstStyle/>
          <a:p>
            <a:r>
              <a:rPr lang="en-US" sz="2800" b="1" dirty="0">
                <a:latin typeface="Times New Roman" panose="02020603050405020304" pitchFamily="18" charset="0"/>
                <a:cs typeface="Times New Roman" panose="02020603050405020304" pitchFamily="18" charset="0"/>
              </a:rPr>
              <a:t>God needs humankind to become both whole and complete; there is an openness of God to </a:t>
            </a:r>
            <a:r>
              <a:rPr lang="en-US" sz="2800" b="1" i="1" dirty="0">
                <a:latin typeface="Times New Roman" panose="02020603050405020304" pitchFamily="18" charset="0"/>
                <a:cs typeface="Times New Roman" panose="02020603050405020304" pitchFamily="18" charset="0"/>
              </a:rPr>
              <a:t>pleroma</a:t>
            </a:r>
            <a:r>
              <a:rPr lang="en-US" sz="2800" b="1" dirty="0">
                <a:latin typeface="Times New Roman" panose="02020603050405020304" pitchFamily="18" charset="0"/>
                <a:cs typeface="Times New Roman" panose="02020603050405020304" pitchFamily="18" charset="0"/>
              </a:rPr>
              <a:t>. </a:t>
            </a:r>
          </a:p>
          <a:p>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God and humanity form a complementary pair-- an entangled whole--and the individuation of each is inextricably bound with the other. </a:t>
            </a:r>
          </a:p>
          <a:p>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The dynamism of God and the evolution of the cosmos cannot be separated. </a:t>
            </a:r>
          </a:p>
        </p:txBody>
      </p:sp>
    </p:spTree>
    <p:extLst>
      <p:ext uri="{BB962C8B-B14F-4D97-AF65-F5344CB8AC3E}">
        <p14:creationId xmlns:p14="http://schemas.microsoft.com/office/powerpoint/2010/main" val="1766820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16593" y="348342"/>
            <a:ext cx="4944806" cy="1264147"/>
          </a:xfrm>
        </p:spPr>
        <p:txBody>
          <a:bodyPr>
            <a:normAutofit/>
          </a:bodyPr>
          <a:lstStyle/>
          <a:p>
            <a:pPr algn="ctr"/>
            <a:r>
              <a:rPr lang="en-US" b="1" dirty="0"/>
              <a:t>Theo-genesis</a:t>
            </a:r>
          </a:p>
        </p:txBody>
      </p:sp>
      <p:pic>
        <p:nvPicPr>
          <p:cNvPr id="5" name="Picture 4" descr="White stones balanced in a stack">
            <a:extLst>
              <a:ext uri="{FF2B5EF4-FFF2-40B4-BE49-F238E27FC236}">
                <a16:creationId xmlns:a16="http://schemas.microsoft.com/office/drawing/2014/main" id="{66567BB9-778E-16CA-E993-3ABEFFCB7B46}"/>
              </a:ext>
            </a:extLst>
          </p:cNvPr>
          <p:cNvPicPr>
            <a:picLocks noChangeAspect="1"/>
          </p:cNvPicPr>
          <p:nvPr/>
        </p:nvPicPr>
        <p:blipFill rotWithShape="1">
          <a:blip r:embed="rId2"/>
          <a:srcRect l="60259" r="5899" b="-2"/>
          <a:stretch/>
        </p:blipFill>
        <p:spPr>
          <a:xfrm>
            <a:off x="20" y="975"/>
            <a:ext cx="3476986" cy="6858000"/>
          </a:xfrm>
          <a:prstGeom prst="rect">
            <a:avLst/>
          </a:prstGeom>
        </p:spPr>
      </p:pic>
      <p:sp>
        <p:nvSpPr>
          <p:cNvPr id="2" name="Content Placeholder 1"/>
          <p:cNvSpPr>
            <a:spLocks noGrp="1"/>
          </p:cNvSpPr>
          <p:nvPr>
            <p:ph idx="1"/>
          </p:nvPr>
        </p:nvSpPr>
        <p:spPr>
          <a:xfrm>
            <a:off x="3716593" y="1741714"/>
            <a:ext cx="4944806" cy="4482105"/>
          </a:xfrm>
        </p:spPr>
        <p:txBody>
          <a:bodyPr>
            <a:normAutofit/>
          </a:bodyPr>
          <a:lstStyle/>
          <a:p>
            <a:pPr marL="0" indent="0">
              <a:buNone/>
            </a:pPr>
            <a:endParaRPr lang="en-US" b="1" dirty="0">
              <a:effectLst>
                <a:outerShdw blurRad="38100" dist="38100" dir="2700000" algn="tl">
                  <a:srgbClr val="000000">
                    <a:alpha val="43137"/>
                  </a:srgbClr>
                </a:outerShdw>
              </a:effectLst>
            </a:endParaRPr>
          </a:p>
          <a:p>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“God-birthing”</a:t>
            </a:r>
          </a:p>
          <a:p>
            <a:pPr marL="0" indent="0">
              <a:buNone/>
            </a:pP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Through ongoing incarnation, God rises up through consciousness and is completed by humankind in directed evolution (Boehme, Hegel, Schelling, Jung). </a:t>
            </a:r>
          </a:p>
          <a:p>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endParaRPr lang="en-US" b="1" dirty="0"/>
          </a:p>
          <a:p>
            <a:pPr marL="109728" indent="0">
              <a:buNone/>
            </a:pPr>
            <a:endParaRPr lang="en-US" dirty="0"/>
          </a:p>
        </p:txBody>
      </p:sp>
    </p:spTree>
    <p:extLst>
      <p:ext uri="{BB962C8B-B14F-4D97-AF65-F5344CB8AC3E}">
        <p14:creationId xmlns:p14="http://schemas.microsoft.com/office/powerpoint/2010/main" val="382979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hrist, a Symbol of the Self, by Carl Jung (audiobook) - YouTube">
            <a:extLst>
              <a:ext uri="{FF2B5EF4-FFF2-40B4-BE49-F238E27FC236}">
                <a16:creationId xmlns:a16="http://schemas.microsoft.com/office/drawing/2014/main" id="{41D19381-EEF6-FAD7-CCFD-624FB26A11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043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28650" y="557188"/>
            <a:ext cx="7886700" cy="1133499"/>
          </a:xfrm>
        </p:spPr>
        <p:txBody>
          <a:bodyPr>
            <a:normAutofit/>
          </a:bodyPr>
          <a:lstStyle/>
          <a:p>
            <a:pPr algn="ctr" eaLnBrk="1" fontAlgn="auto" hangingPunct="1">
              <a:spcAft>
                <a:spcPts val="0"/>
              </a:spcAft>
              <a:defRPr/>
            </a:pPr>
            <a:r>
              <a:rPr lang="en-US" sz="4500">
                <a:ea typeface="+mj-ea"/>
                <a:cs typeface="+mj-cs"/>
              </a:rPr>
              <a:t>Christ as Archetype</a:t>
            </a:r>
          </a:p>
        </p:txBody>
      </p:sp>
      <p:graphicFrame>
        <p:nvGraphicFramePr>
          <p:cNvPr id="76803" name="Content Placeholder 2">
            <a:extLst>
              <a:ext uri="{FF2B5EF4-FFF2-40B4-BE49-F238E27FC236}">
                <a16:creationId xmlns:a16="http://schemas.microsoft.com/office/drawing/2014/main" id="{3C5E2DAE-7955-2C68-FEC6-8D53B401D3AB}"/>
              </a:ext>
            </a:extLst>
          </p:cNvPr>
          <p:cNvGraphicFramePr>
            <a:graphicFrameLocks noGrp="1"/>
          </p:cNvGraphicFramePr>
          <p:nvPr>
            <p:ph idx="1"/>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886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52E7-AF4F-FA4C-E528-D3C83C06B342}"/>
              </a:ext>
            </a:extLst>
          </p:cNvPr>
          <p:cNvSpPr>
            <a:spLocks noGrp="1"/>
          </p:cNvSpPr>
          <p:nvPr>
            <p:ph type="title"/>
          </p:nvPr>
        </p:nvSpPr>
        <p:spPr>
          <a:xfrm>
            <a:off x="628650" y="267129"/>
            <a:ext cx="7886700" cy="1160980"/>
          </a:xfrm>
          <a:ln w="22225">
            <a:solidFill>
              <a:schemeClr val="tx1"/>
            </a:solidFill>
          </a:ln>
        </p:spPr>
        <p:txBody>
          <a:bodyPr/>
          <a:lstStyle/>
          <a:p>
            <a:pPr algn="ctr"/>
            <a:r>
              <a:rPr lang="en-US" dirty="0"/>
              <a:t>Therese’s Wager</a:t>
            </a:r>
          </a:p>
        </p:txBody>
      </p:sp>
      <p:sp>
        <p:nvSpPr>
          <p:cNvPr id="3" name="Content Placeholder 2">
            <a:extLst>
              <a:ext uri="{FF2B5EF4-FFF2-40B4-BE49-F238E27FC236}">
                <a16:creationId xmlns:a16="http://schemas.microsoft.com/office/drawing/2014/main" id="{68AE07B6-ECA6-EAB2-2530-E174ACA11F44}"/>
              </a:ext>
            </a:extLst>
          </p:cNvPr>
          <p:cNvSpPr>
            <a:spLocks noGrp="1"/>
          </p:cNvSpPr>
          <p:nvPr>
            <p:ph idx="1"/>
          </p:nvPr>
        </p:nvSpPr>
        <p:spPr/>
        <p:txBody>
          <a:bodyPr/>
          <a:lstStyle/>
          <a:p>
            <a:endParaRPr lang="en-US" dirty="0"/>
          </a:p>
          <a:p>
            <a:r>
              <a:rPr lang="en-US" sz="2400" b="1" dirty="0">
                <a:latin typeface="Times New Roman" panose="02020603050405020304" pitchFamily="18" charset="0"/>
                <a:cs typeface="Times New Roman" panose="02020603050405020304" pitchFamily="18" charset="0"/>
              </a:rPr>
              <a:t>The darkness of nothingness in the face of belief in the totality of God is the terror of our own forsakenness, the potential meaninglessness of our own lives.  </a:t>
            </a:r>
          </a:p>
          <a:p>
            <a:pPr marL="0" indent="0">
              <a:buNone/>
            </a:pP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Do our lives have absolute value or not?  </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Therese made an ‘agential cut,’ a resolution, that in the heart of the Church she would be Love:  “Thus, I shall be everything”  </a:t>
            </a:r>
          </a:p>
        </p:txBody>
      </p:sp>
    </p:spTree>
    <p:extLst>
      <p:ext uri="{BB962C8B-B14F-4D97-AF65-F5344CB8AC3E}">
        <p14:creationId xmlns:p14="http://schemas.microsoft.com/office/powerpoint/2010/main" val="2065164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ormAutofit/>
          </a:bodyPr>
          <a:lstStyle/>
          <a:p>
            <a:pPr algn="ctr">
              <a:lnSpc>
                <a:spcPct val="90000"/>
              </a:lnSpc>
            </a:pPr>
            <a:r>
              <a:rPr lang="en-US" sz="3500" dirty="0"/>
              <a:t>Consciousness and  the Evolution of God</a:t>
            </a:r>
          </a:p>
        </p:txBody>
      </p:sp>
      <p:graphicFrame>
        <p:nvGraphicFramePr>
          <p:cNvPr id="5" name="Content Placeholder 1">
            <a:extLst>
              <a:ext uri="{FF2B5EF4-FFF2-40B4-BE49-F238E27FC236}">
                <a16:creationId xmlns:a16="http://schemas.microsoft.com/office/drawing/2014/main" id="{01E7AE9E-3A13-44AD-9D97-A4EECDD1893C}"/>
              </a:ext>
            </a:extLst>
          </p:cNvPr>
          <p:cNvGraphicFramePr>
            <a:graphicFrameLocks noGrp="1"/>
          </p:cNvGraphicFramePr>
          <p:nvPr>
            <p:ph type="dgm"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0461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7"/>
            <a:ext cx="9144000" cy="1143000"/>
          </a:xfrm>
          <a:solidFill>
            <a:srgbClr val="CCFFCC"/>
          </a:solidFill>
        </p:spPr>
        <p:txBody>
          <a:bodyPr>
            <a:normAutofit/>
          </a:bodyPr>
          <a:lstStyle/>
          <a:p>
            <a:pPr algn="ctr"/>
            <a:r>
              <a:rPr lang="en-US" dirty="0"/>
              <a:t>Towards personhood</a:t>
            </a:r>
          </a:p>
        </p:txBody>
      </p:sp>
      <p:sp>
        <p:nvSpPr>
          <p:cNvPr id="3" name="Content Placeholder 2"/>
          <p:cNvSpPr>
            <a:spLocks noGrp="1"/>
          </p:cNvSpPr>
          <p:nvPr>
            <p:ph idx="1"/>
          </p:nvPr>
        </p:nvSpPr>
        <p:spPr>
          <a:xfrm>
            <a:off x="457200" y="1219200"/>
            <a:ext cx="8229600" cy="5071872"/>
          </a:xfrm>
        </p:spPr>
        <p:txBody>
          <a:bodyPr>
            <a:normAutofit fontScale="92500" lnSpcReduction="10000"/>
          </a:bodyPr>
          <a:lstStyle/>
          <a:p>
            <a:pPr marL="109728" indent="0">
              <a:buNone/>
            </a:pPr>
            <a:endParaRPr lang="en-US" dirty="0"/>
          </a:p>
          <a:p>
            <a:pPr marL="109728" indent="0" algn="ctr">
              <a:buNone/>
            </a:pPr>
            <a:r>
              <a:rPr lang="en-US" sz="4000" b="1" i="1" dirty="0">
                <a:effectLst>
                  <a:outerShdw blurRad="38100" dist="38100" dir="2700000" algn="tl">
                    <a:srgbClr val="000000">
                      <a:alpha val="43137"/>
                    </a:srgbClr>
                  </a:outerShdw>
                </a:effectLst>
              </a:rPr>
              <a:t>The “I” is God’s creative activity.   </a:t>
            </a:r>
          </a:p>
          <a:p>
            <a:pPr marL="109728" indent="0" algn="ctr">
              <a:buNone/>
            </a:pPr>
            <a:r>
              <a:rPr lang="en-US" sz="4000" b="1" i="1" dirty="0">
                <a:effectLst>
                  <a:outerShdw blurRad="38100" dist="38100" dir="2700000" algn="tl">
                    <a:srgbClr val="000000">
                      <a:alpha val="43137"/>
                    </a:srgbClr>
                  </a:outerShdw>
                </a:effectLst>
              </a:rPr>
              <a:t> </a:t>
            </a:r>
          </a:p>
          <a:p>
            <a:pPr marL="109728" indent="0" algn="ctr">
              <a:buNone/>
            </a:pPr>
            <a:r>
              <a:rPr lang="en-US" sz="4000" b="1" i="1" dirty="0">
                <a:effectLst>
                  <a:outerShdw blurRad="38100" dist="38100" dir="2700000" algn="tl">
                    <a:srgbClr val="000000">
                      <a:alpha val="43137"/>
                    </a:srgbClr>
                  </a:outerShdw>
                </a:effectLst>
              </a:rPr>
              <a:t>	It is God’s acting, God’s loving, </a:t>
            </a:r>
          </a:p>
          <a:p>
            <a:pPr marL="109728" indent="0" algn="ctr">
              <a:buNone/>
            </a:pPr>
            <a:r>
              <a:rPr lang="en-US" sz="4000" b="1" i="1" dirty="0">
                <a:effectLst>
                  <a:outerShdw blurRad="38100" dist="38100" dir="2700000" algn="tl">
                    <a:srgbClr val="000000">
                      <a:alpha val="43137"/>
                    </a:srgbClr>
                  </a:outerShdw>
                </a:effectLst>
              </a:rPr>
              <a:t>in the present moment – </a:t>
            </a:r>
          </a:p>
          <a:p>
            <a:pPr marL="109728" indent="0" algn="ctr">
              <a:buNone/>
            </a:pPr>
            <a:endParaRPr lang="en-US" sz="4000" b="1" i="1" dirty="0">
              <a:effectLst>
                <a:outerShdw blurRad="38100" dist="38100" dir="2700000" algn="tl">
                  <a:srgbClr val="000000">
                    <a:alpha val="43137"/>
                  </a:srgbClr>
                </a:outerShdw>
              </a:effectLst>
            </a:endParaRPr>
          </a:p>
          <a:p>
            <a:pPr marL="109728" indent="0" algn="ctr">
              <a:buNone/>
            </a:pPr>
            <a:r>
              <a:rPr lang="en-US" sz="4000" b="1" i="1" dirty="0">
                <a:effectLst>
                  <a:outerShdw blurRad="38100" dist="38100" dir="2700000" algn="tl">
                    <a:srgbClr val="000000">
                      <a:alpha val="43137"/>
                    </a:srgbClr>
                  </a:outerShdw>
                </a:effectLst>
              </a:rPr>
              <a:t>The “I” is the “Now” of </a:t>
            </a:r>
          </a:p>
          <a:p>
            <a:pPr marL="109728" indent="0" algn="ctr">
              <a:buNone/>
            </a:pPr>
            <a:r>
              <a:rPr lang="en-US" sz="4000" b="1" i="1" dirty="0">
                <a:effectLst>
                  <a:outerShdw blurRad="38100" dist="38100" dir="2700000" algn="tl">
                    <a:srgbClr val="000000">
                      <a:alpha val="43137"/>
                    </a:srgbClr>
                  </a:outerShdw>
                </a:effectLst>
              </a:rPr>
              <a:t>God’s creative love.   </a:t>
            </a:r>
          </a:p>
          <a:p>
            <a:pPr marL="109728" indent="0" algn="ctr">
              <a:buNone/>
            </a:pPr>
            <a:r>
              <a:rPr lang="en-US" sz="4000" b="1" i="1" dirty="0">
                <a:effectLst>
                  <a:outerShdw blurRad="38100" dist="38100" dir="2700000" algn="tl">
                    <a:srgbClr val="000000">
                      <a:alpha val="43137"/>
                    </a:srgbClr>
                  </a:outerShdw>
                </a:effectLst>
              </a:rPr>
              <a:t> </a:t>
            </a:r>
          </a:p>
          <a:p>
            <a:pPr marL="109728" indent="0" algn="ctr">
              <a:buNone/>
            </a:pPr>
            <a:endParaRPr lang="en-US" sz="4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859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C674-8601-00D1-AF32-A2214496DCC1}"/>
              </a:ext>
            </a:extLst>
          </p:cNvPr>
          <p:cNvSpPr>
            <a:spLocks noGrp="1"/>
          </p:cNvSpPr>
          <p:nvPr>
            <p:ph type="title"/>
          </p:nvPr>
        </p:nvSpPr>
        <p:spPr>
          <a:xfrm>
            <a:off x="628650" y="365127"/>
            <a:ext cx="7886700" cy="960240"/>
          </a:xfrm>
          <a:ln w="19050">
            <a:solidFill>
              <a:schemeClr val="tx1"/>
            </a:solidFill>
          </a:ln>
        </p:spPr>
        <p:txBody>
          <a:bodyPr/>
          <a:lstStyle/>
          <a:p>
            <a:pPr algn="ctr"/>
            <a:r>
              <a:rPr lang="en-US" dirty="0"/>
              <a:t>Teilhard de Chardin, </a:t>
            </a:r>
            <a:r>
              <a:rPr lang="en-US" i="1" dirty="0"/>
              <a:t>Divine Milieu</a:t>
            </a:r>
            <a:endParaRPr lang="en-US" dirty="0"/>
          </a:p>
        </p:txBody>
      </p:sp>
      <p:sp>
        <p:nvSpPr>
          <p:cNvPr id="3" name="Content Placeholder 2">
            <a:extLst>
              <a:ext uri="{FF2B5EF4-FFF2-40B4-BE49-F238E27FC236}">
                <a16:creationId xmlns:a16="http://schemas.microsoft.com/office/drawing/2014/main" id="{29848B6C-28BF-B713-FF16-E779FB898BE3}"/>
              </a:ext>
            </a:extLst>
          </p:cNvPr>
          <p:cNvSpPr>
            <a:spLocks noGrp="1"/>
          </p:cNvSpPr>
          <p:nvPr>
            <p:ph idx="1"/>
          </p:nvPr>
        </p:nvSpPr>
        <p:spPr>
          <a:xfrm>
            <a:off x="628650" y="1469204"/>
            <a:ext cx="7886700" cy="5023669"/>
          </a:xfrm>
        </p:spPr>
        <p:txBody>
          <a:bodyPr>
            <a:normAutofit/>
          </a:bodyPr>
          <a:lstStyle/>
          <a:p>
            <a:pPr marL="0" marR="0">
              <a:spcBef>
                <a:spcPts val="0"/>
              </a:spcBef>
              <a:spcAft>
                <a:spcPts val="0"/>
              </a:spcAf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In each one of us, through matter, the whole history of the world is in part reflected. </a:t>
            </a:r>
          </a:p>
          <a:p>
            <a:pPr marL="0" marR="0" indent="0">
              <a:spcBef>
                <a:spcPts val="0"/>
              </a:spcBef>
              <a:spcAft>
                <a:spcPts val="0"/>
              </a:spcAft>
              <a:buNone/>
            </a:pPr>
            <a:endParaRPr lang="en-US" sz="24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God loves and saves the world in and through each soul which is is inseparable from the universe into which it is born. </a:t>
            </a:r>
          </a:p>
          <a:p>
            <a:pPr marL="0" marR="0">
              <a:spcBef>
                <a:spcPts val="0"/>
              </a:spcBef>
              <a:spcAft>
                <a:spcPts val="0"/>
              </a:spcAft>
            </a:pPr>
            <a:endParaRPr lang="en-US" sz="2400" b="1" kern="100" dirty="0">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Everyone must build the soul into a work of great love – this is the completion of the world</a:t>
            </a:r>
          </a:p>
          <a:p>
            <a:pPr marL="0" marR="0" indent="0">
              <a:spcBef>
                <a:spcPts val="0"/>
              </a:spcBef>
              <a:spcAft>
                <a:spcPts val="0"/>
              </a:spcAft>
              <a:buNone/>
            </a:pPr>
            <a:endParaRPr lang="en-US" sz="24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We complete Christ by the humble work of our hands, in whatever we do.   With each one of our works, we labor to build the Pleroma – ‘we bring to Christ a little fulfillment.’</a:t>
            </a:r>
          </a:p>
          <a:p>
            <a:endParaRPr lang="en-US" dirty="0"/>
          </a:p>
        </p:txBody>
      </p:sp>
    </p:spTree>
    <p:extLst>
      <p:ext uri="{BB962C8B-B14F-4D97-AF65-F5344CB8AC3E}">
        <p14:creationId xmlns:p14="http://schemas.microsoft.com/office/powerpoint/2010/main" val="3536525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0758" y="573206"/>
            <a:ext cx="3853566" cy="5456068"/>
          </a:xfrm>
        </p:spPr>
        <p:txBody>
          <a:bodyPr>
            <a:normAutofit/>
          </a:bodyPr>
          <a:lstStyle/>
          <a:p>
            <a:pPr>
              <a:lnSpc>
                <a:spcPct val="90000"/>
              </a:lnSpc>
            </a:pPr>
            <a:r>
              <a:rPr lang="en-US" sz="2800" dirty="0">
                <a:effectLst>
                  <a:outerShdw blurRad="38100" dist="38100" dir="2700000" algn="tl">
                    <a:srgbClr val="000000">
                      <a:alpha val="43137"/>
                    </a:srgbClr>
                  </a:outerShdw>
                </a:effectLst>
              </a:rPr>
              <a:t>The human person is vitally related to the formation of the dynamic universe. </a:t>
            </a:r>
          </a:p>
          <a:p>
            <a:pPr>
              <a:lnSpc>
                <a:spcPct val="90000"/>
              </a:lnSpc>
            </a:pPr>
            <a:endParaRPr lang="en-US" sz="2800" dirty="0">
              <a:effectLst>
                <a:outerShdw blurRad="38100" dist="38100" dir="2700000" algn="tl">
                  <a:srgbClr val="000000">
                    <a:alpha val="43137"/>
                  </a:srgbClr>
                </a:outerShdw>
              </a:effectLst>
            </a:endParaRPr>
          </a:p>
          <a:p>
            <a:pPr>
              <a:lnSpc>
                <a:spcPct val="90000"/>
              </a:lnSpc>
            </a:pPr>
            <a:r>
              <a:rPr lang="en-US" sz="2800" dirty="0">
                <a:effectLst>
                  <a:outerShdw blurRad="38100" dist="38100" dir="2700000" algn="tl">
                    <a:srgbClr val="000000">
                      <a:alpha val="43137"/>
                    </a:srgbClr>
                  </a:outerShdw>
                </a:effectLst>
              </a:rPr>
              <a:t>Contemplation is the process whereby human energy expands and consciousness is maximized.  </a:t>
            </a:r>
          </a:p>
          <a:p>
            <a:pPr>
              <a:lnSpc>
                <a:spcPct val="90000"/>
              </a:lnSpc>
            </a:pPr>
            <a:endParaRPr lang="en-US" sz="1800" b="1" dirty="0">
              <a:effectLst>
                <a:outerShdw blurRad="38100" dist="38100" dir="2700000" algn="tl">
                  <a:srgbClr val="000000">
                    <a:alpha val="43137"/>
                  </a:srgbClr>
                </a:outerShdw>
              </a:effectLst>
            </a:endParaRPr>
          </a:p>
          <a:p>
            <a:pPr>
              <a:lnSpc>
                <a:spcPct val="90000"/>
              </a:lnSpc>
            </a:pPr>
            <a:endParaRPr lang="en-US" sz="1400" b="1" dirty="0">
              <a:effectLst>
                <a:outerShdw blurRad="38100" dist="38100" dir="2700000" algn="tl">
                  <a:srgbClr val="000000">
                    <a:alpha val="43137"/>
                  </a:srgbClr>
                </a:outerShdw>
              </a:effectLst>
            </a:endParaRPr>
          </a:p>
        </p:txBody>
      </p:sp>
      <p:pic>
        <p:nvPicPr>
          <p:cNvPr id="20482" name="Picture 2" descr="Scientists believe the universe maybe conscious | Daily Times">
            <a:extLst>
              <a:ext uri="{FF2B5EF4-FFF2-40B4-BE49-F238E27FC236}">
                <a16:creationId xmlns:a16="http://schemas.microsoft.com/office/drawing/2014/main" id="{BFC4DC28-822D-F577-ED36-A7553C0515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14" r="13719"/>
          <a:stretch/>
        </p:blipFill>
        <p:spPr bwMode="auto">
          <a:xfrm>
            <a:off x="3545046" y="10"/>
            <a:ext cx="5604285"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4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811658"/>
            <a:ext cx="7886700" cy="5365305"/>
          </a:xfrm>
        </p:spPr>
        <p:txBody>
          <a:bodyPr>
            <a:normAutofit fontScale="92500" lnSpcReduction="10000"/>
          </a:bodyPr>
          <a:lstStyle/>
          <a:p>
            <a:pPr marL="109728" indent="0">
              <a:lnSpc>
                <a:spcPct val="90000"/>
              </a:lnSpc>
              <a:buNone/>
            </a:pPr>
            <a:endParaRPr lang="en-US" sz="1900" dirty="0"/>
          </a:p>
          <a:p>
            <a:pPr marL="109728" indent="0">
              <a:lnSpc>
                <a:spcPct val="90000"/>
              </a:lnSpc>
              <a:buNone/>
            </a:pPr>
            <a:endParaRPr lang="en-US" sz="1900" dirty="0"/>
          </a:p>
          <a:p>
            <a:pPr marL="109728" indent="0">
              <a:lnSpc>
                <a:spcPct val="90000"/>
              </a:lnSpc>
              <a:buNone/>
            </a:pPr>
            <a:endParaRPr lang="en-US" sz="1900" dirty="0"/>
          </a:p>
          <a:p>
            <a:pPr marL="109728" indent="0" algn="ctr">
              <a:lnSpc>
                <a:spcPct val="90000"/>
              </a:lnSpc>
              <a:buNone/>
            </a:pP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more </a:t>
            </a:r>
            <a:r>
              <a:rPr lang="en-US" sz="2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conscious</a:t>
            </a: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individual becomes, </a:t>
            </a:r>
          </a:p>
          <a:p>
            <a:pPr marL="109728" indent="0" algn="ctr">
              <a:lnSpc>
                <a:spcPct val="90000"/>
              </a:lnSpc>
              <a:buNone/>
            </a:pP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more individual becomes person</a:t>
            </a:r>
            <a:r>
              <a:rPr lang="en-US" sz="2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lnSpc>
                <a:spcPct val="90000"/>
              </a:lnSpc>
              <a:buNone/>
            </a:pPr>
            <a:r>
              <a:rPr lang="en-US" sz="2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is, relational, connected)</a:t>
            </a: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lnSpc>
                <a:spcPct val="90000"/>
              </a:lnSpc>
              <a:buNone/>
            </a:pPr>
            <a:endPar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ct val="90000"/>
              </a:lnSpc>
              <a:buNone/>
            </a:pP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each person is person </a:t>
            </a:r>
          </a:p>
          <a:p>
            <a:pPr marL="109728" indent="0" algn="ctr">
              <a:lnSpc>
                <a:spcPct val="90000"/>
              </a:lnSpc>
              <a:buNone/>
            </a:pP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only to the extent that the individual </a:t>
            </a:r>
          </a:p>
          <a:p>
            <a:pPr marL="109728" indent="0" algn="ctr">
              <a:lnSpc>
                <a:spcPct val="90000"/>
              </a:lnSpc>
              <a:buNone/>
            </a:pP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freely lives </a:t>
            </a:r>
          </a:p>
          <a:p>
            <a:pPr marL="109728" indent="0" algn="ctr">
              <a:lnSpc>
                <a:spcPct val="90000"/>
              </a:lnSpc>
              <a:buNone/>
            </a:pPr>
            <a:endPar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ct val="90000"/>
              </a:lnSpc>
              <a:buNone/>
            </a:pP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a:t>
            </a:r>
            <a:r>
              <a:rPr lang="en-US" sz="2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life of the Whole</a:t>
            </a:r>
            <a:r>
              <a:rPr lang="en-US" sz="2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109728" indent="0" algn="ctr">
              <a:lnSpc>
                <a:spcPct val="90000"/>
              </a:lnSpc>
              <a:buNone/>
            </a:pPr>
            <a:endParaRPr lang="en-US" sz="1900" dirty="0">
              <a:effectLst>
                <a:outerShdw blurRad="38100" dist="38100" dir="2700000" algn="tl">
                  <a:srgbClr val="000000">
                    <a:alpha val="43137"/>
                  </a:srgbClr>
                </a:outerShdw>
              </a:effectLst>
            </a:endParaRPr>
          </a:p>
          <a:p>
            <a:pPr marL="109728" indent="0" algn="ctr">
              <a:lnSpc>
                <a:spcPct val="90000"/>
              </a:lnSpc>
              <a:buNone/>
            </a:pPr>
            <a:r>
              <a:rPr lang="en-US" sz="1900" b="1" dirty="0">
                <a:effectLst>
                  <a:outerShdw blurRad="38100" dist="38100" dir="2700000" algn="tl">
                    <a:srgbClr val="000000">
                      <a:alpha val="43137"/>
                    </a:srgbClr>
                  </a:outerShdw>
                </a:effectLst>
              </a:rPr>
              <a:t>Beatrice </a:t>
            </a:r>
            <a:r>
              <a:rPr lang="en-US" sz="1900" b="1" dirty="0" err="1">
                <a:effectLst>
                  <a:outerShdw blurRad="38100" dist="38100" dir="2700000" algn="tl">
                    <a:srgbClr val="000000">
                      <a:alpha val="43137"/>
                    </a:srgbClr>
                  </a:outerShdw>
                </a:effectLst>
              </a:rPr>
              <a:t>Bruteau</a:t>
            </a:r>
            <a:endParaRPr lang="en-US" sz="1900" b="1" dirty="0">
              <a:effectLst>
                <a:outerShdw blurRad="38100" dist="38100" dir="2700000" algn="tl">
                  <a:srgbClr val="000000">
                    <a:alpha val="43137"/>
                  </a:srgbClr>
                </a:outerShdw>
              </a:effectLst>
            </a:endParaRPr>
          </a:p>
        </p:txBody>
      </p:sp>
      <p:sp>
        <p:nvSpPr>
          <p:cNvPr id="7" name="Title 2">
            <a:extLst>
              <a:ext uri="{FF2B5EF4-FFF2-40B4-BE49-F238E27FC236}">
                <a16:creationId xmlns:a16="http://schemas.microsoft.com/office/drawing/2014/main" id="{34A0AE56-344E-F809-815C-3D717F21A520}"/>
              </a:ext>
            </a:extLst>
          </p:cNvPr>
          <p:cNvSpPr>
            <a:spLocks noGrp="1"/>
          </p:cNvSpPr>
          <p:nvPr>
            <p:ph type="title"/>
          </p:nvPr>
        </p:nvSpPr>
        <p:spPr>
          <a:xfrm>
            <a:off x="628650" y="216328"/>
            <a:ext cx="7886700" cy="929418"/>
          </a:xfrm>
          <a:ln w="15875">
            <a:solidFill>
              <a:schemeClr val="tx1"/>
            </a:solidFill>
          </a:ln>
        </p:spPr>
        <p:txBody>
          <a:bodyPr/>
          <a:lstStyle/>
          <a:p>
            <a:pPr algn="ctr"/>
            <a:r>
              <a:rPr lang="en-US" b="1" dirty="0"/>
              <a:t>Consciousness and Contemplation</a:t>
            </a:r>
          </a:p>
        </p:txBody>
      </p:sp>
    </p:spTree>
    <p:extLst>
      <p:ext uri="{BB962C8B-B14F-4D97-AF65-F5344CB8AC3E}">
        <p14:creationId xmlns:p14="http://schemas.microsoft.com/office/powerpoint/2010/main" val="2296697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a:blipFill rotWithShape="1">
            <a:blip r:embed="rId2"/>
            <a:stretch>
              <a:fillRect/>
            </a:stretch>
          </a:blipFill>
        </p:spPr>
        <p:txBody>
          <a:bodyPr/>
          <a:lstStyle/>
          <a:p>
            <a:pPr marL="82296" indent="0">
              <a:buNone/>
            </a:pPr>
            <a:endParaRPr lang="en-US" dirty="0"/>
          </a:p>
          <a:p>
            <a:pPr marL="82296" indent="0" algn="just">
              <a:buNone/>
            </a:pPr>
            <a:endParaRPr lang="en-US" sz="4400" b="1" i="1" dirty="0">
              <a:solidFill>
                <a:srgbClr val="FFFF00"/>
              </a:solidFill>
              <a:effectLst>
                <a:outerShdw blurRad="38100" dist="38100" dir="2700000" algn="tl">
                  <a:srgbClr val="000000">
                    <a:alpha val="43137"/>
                  </a:srgbClr>
                </a:outerShdw>
              </a:effectLst>
            </a:endParaRPr>
          </a:p>
          <a:p>
            <a:pPr marL="82296" indent="0" algn="just">
              <a:buNone/>
            </a:pPr>
            <a:endParaRPr lang="en-US" sz="4400" b="1" i="1" dirty="0">
              <a:solidFill>
                <a:srgbClr val="FFFF00"/>
              </a:solidFill>
              <a:effectLst>
                <a:outerShdw blurRad="38100" dist="38100" dir="2700000" algn="tl">
                  <a:srgbClr val="000000">
                    <a:alpha val="43137"/>
                  </a:srgbClr>
                </a:outerShdw>
              </a:effectLst>
            </a:endParaRPr>
          </a:p>
          <a:p>
            <a:pPr marL="82296" indent="0" algn="just">
              <a:buNone/>
            </a:pPr>
            <a:endParaRPr lang="en-US" sz="4400" b="1" i="1" dirty="0">
              <a:solidFill>
                <a:srgbClr val="FFFF00"/>
              </a:solidFill>
              <a:effectLst>
                <a:outerShdw blurRad="38100" dist="38100" dir="2700000" algn="tl">
                  <a:srgbClr val="000000">
                    <a:alpha val="43137"/>
                  </a:srgbClr>
                </a:outerShdw>
              </a:effectLst>
            </a:endParaRPr>
          </a:p>
          <a:p>
            <a:pPr marL="82296" indent="0" algn="just">
              <a:buNone/>
            </a:pPr>
            <a:r>
              <a:rPr lang="en-US" sz="4400" b="1" i="1" dirty="0">
                <a:solidFill>
                  <a:srgbClr val="FFFF00"/>
                </a:solidFill>
                <a:effectLst>
                  <a:outerShdw blurRad="38100" dist="38100" dir="2700000" algn="tl">
                    <a:srgbClr val="000000">
                      <a:alpha val="43137"/>
                    </a:srgbClr>
                  </a:outerShdw>
                </a:effectLst>
              </a:rPr>
              <a:t>Contemplation </a:t>
            </a:r>
          </a:p>
          <a:p>
            <a:pPr marL="82296" indent="0" algn="just">
              <a:buNone/>
            </a:pPr>
            <a:r>
              <a:rPr lang="en-US" sz="4400" b="1" i="1" dirty="0">
                <a:solidFill>
                  <a:srgbClr val="FFFF00"/>
                </a:solidFill>
                <a:effectLst>
                  <a:outerShdw blurRad="38100" dist="38100" dir="2700000" algn="tl">
                    <a:srgbClr val="000000">
                      <a:alpha val="43137"/>
                    </a:srgbClr>
                  </a:outerShdw>
                </a:effectLst>
              </a:rPr>
              <a:t>maximizes</a:t>
            </a:r>
          </a:p>
          <a:p>
            <a:pPr marL="82296" indent="0" algn="just">
              <a:buNone/>
            </a:pPr>
            <a:r>
              <a:rPr lang="en-US" sz="4400" b="1" i="1" dirty="0">
                <a:solidFill>
                  <a:srgbClr val="FFFF00"/>
                </a:solidFill>
                <a:effectLst>
                  <a:outerShdw blurRad="38100" dist="38100" dir="2700000" algn="tl">
                    <a:srgbClr val="000000">
                      <a:alpha val="43137"/>
                    </a:srgbClr>
                  </a:outerShdw>
                </a:effectLst>
              </a:rPr>
              <a:t>Consciousness</a:t>
            </a:r>
          </a:p>
        </p:txBody>
      </p:sp>
    </p:spTree>
    <p:extLst>
      <p:ext uri="{BB962C8B-B14F-4D97-AF65-F5344CB8AC3E}">
        <p14:creationId xmlns:p14="http://schemas.microsoft.com/office/powerpoint/2010/main" val="3121858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8692" y="1766766"/>
            <a:ext cx="4366647" cy="4812938"/>
          </a:xfrm>
        </p:spPr>
        <p:txBody>
          <a:bodyPr>
            <a:normAutofit/>
          </a:bodyPr>
          <a:lstStyle/>
          <a:p>
            <a:endParaRPr lang="en-US" sz="1700" dirty="0"/>
          </a:p>
          <a:p>
            <a:pPr marL="109728" indent="0">
              <a:buNone/>
            </a:pPr>
            <a:endParaRPr lang="en-US" sz="1700" b="1" i="1" dirty="0">
              <a:effectLst>
                <a:outerShdw blurRad="38100" dist="38100" dir="2700000" algn="tl">
                  <a:srgbClr val="000000">
                    <a:alpha val="43137"/>
                  </a:srgbClr>
                </a:outerShdw>
              </a:effectLst>
            </a:endParaRPr>
          </a:p>
          <a:p>
            <a:pPr marL="109728" indent="0">
              <a:buNone/>
            </a:pPr>
            <a:r>
              <a:rPr lang="en-US" sz="2800" i="1" dirty="0">
                <a:effectLst>
                  <a:outerShdw blurRad="38100" dist="38100" dir="2700000" algn="tl">
                    <a:srgbClr val="000000">
                      <a:alpha val="43137"/>
                    </a:srgbClr>
                  </a:outerShdw>
                </a:effectLst>
              </a:rPr>
              <a:t>Only inner transformation </a:t>
            </a:r>
          </a:p>
          <a:p>
            <a:pPr marL="109728" indent="0">
              <a:buNone/>
            </a:pPr>
            <a:r>
              <a:rPr lang="en-US" sz="2800" i="1" dirty="0">
                <a:effectLst>
                  <a:outerShdw blurRad="38100" dist="38100" dir="2700000" algn="tl">
                    <a:srgbClr val="000000">
                      <a:alpha val="43137"/>
                    </a:srgbClr>
                  </a:outerShdw>
                </a:effectLst>
              </a:rPr>
              <a:t>can escape cosmic entropy </a:t>
            </a:r>
          </a:p>
          <a:p>
            <a:pPr marL="109728" indent="0">
              <a:buNone/>
            </a:pPr>
            <a:r>
              <a:rPr lang="en-US" sz="2800" dirty="0">
                <a:effectLst>
                  <a:outerShdw blurRad="38100" dist="38100" dir="2700000" algn="tl">
                    <a:srgbClr val="000000">
                      <a:alpha val="43137"/>
                    </a:srgbClr>
                  </a:outerShdw>
                </a:effectLst>
              </a:rPr>
              <a:t>and thus </a:t>
            </a:r>
            <a:r>
              <a:rPr lang="en-US" sz="2800" dirty="0" err="1">
                <a:effectLst>
                  <a:outerShdw blurRad="38100" dist="38100" dir="2700000" algn="tl">
                    <a:srgbClr val="000000">
                      <a:alpha val="43137"/>
                    </a:srgbClr>
                  </a:outerShdw>
                </a:effectLst>
              </a:rPr>
              <a:t>centrate</a:t>
            </a:r>
            <a:r>
              <a:rPr lang="en-US" sz="2800" dirty="0">
                <a:effectLst>
                  <a:outerShdw blurRad="38100" dist="38100" dir="2700000" algn="tl">
                    <a:srgbClr val="000000">
                      <a:alpha val="43137"/>
                    </a:srgbClr>
                  </a:outerShdw>
                </a:effectLst>
              </a:rPr>
              <a:t> energy </a:t>
            </a:r>
          </a:p>
          <a:p>
            <a:pPr marL="109728" indent="0">
              <a:buNone/>
            </a:pPr>
            <a:r>
              <a:rPr lang="en-US" sz="2800" dirty="0">
                <a:effectLst>
                  <a:outerShdw blurRad="38100" dist="38100" dir="2700000" algn="tl">
                    <a:srgbClr val="000000">
                      <a:alpha val="43137"/>
                    </a:srgbClr>
                  </a:outerShdw>
                </a:effectLst>
              </a:rPr>
              <a:t>on higher levels </a:t>
            </a:r>
          </a:p>
          <a:p>
            <a:pPr marL="109728" indent="0">
              <a:buNone/>
            </a:pPr>
            <a:r>
              <a:rPr lang="en-US" sz="2800" dirty="0">
                <a:effectLst>
                  <a:outerShdw blurRad="38100" dist="38100" dir="2700000" algn="tl">
                    <a:srgbClr val="000000">
                      <a:alpha val="43137"/>
                    </a:srgbClr>
                  </a:outerShdw>
                </a:effectLst>
              </a:rPr>
              <a:t>of complexity. </a:t>
            </a:r>
          </a:p>
        </p:txBody>
      </p:sp>
      <p:pic>
        <p:nvPicPr>
          <p:cNvPr id="5" name="Picture 4" descr="A swirling meteorite">
            <a:extLst>
              <a:ext uri="{FF2B5EF4-FFF2-40B4-BE49-F238E27FC236}">
                <a16:creationId xmlns:a16="http://schemas.microsoft.com/office/drawing/2014/main" id="{FCF64407-A076-B838-5674-42B0B34BCF1A}"/>
              </a:ext>
            </a:extLst>
          </p:cNvPr>
          <p:cNvPicPr>
            <a:picLocks noChangeAspect="1"/>
          </p:cNvPicPr>
          <p:nvPr/>
        </p:nvPicPr>
        <p:blipFill rotWithShape="1">
          <a:blip r:embed="rId2"/>
          <a:srcRect l="30700" r="25989" b="1"/>
          <a:stretch/>
        </p:blipFill>
        <p:spPr>
          <a:xfrm>
            <a:off x="1" y="10"/>
            <a:ext cx="4587427"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itle 5">
            <a:extLst>
              <a:ext uri="{FF2B5EF4-FFF2-40B4-BE49-F238E27FC236}">
                <a16:creationId xmlns:a16="http://schemas.microsoft.com/office/drawing/2014/main" id="{94655B83-B66F-518F-DD3C-73C698B4A01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32964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Contemplation and action are structurally related components of the rise of human energy. </a:t>
            </a:r>
          </a:p>
          <a:p>
            <a:endPar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contemplative is one in whom the sap of the world, the energy of matter, flows; the one who embodies a zest for life. </a:t>
            </a:r>
          </a:p>
        </p:txBody>
      </p:sp>
      <p:sp>
        <p:nvSpPr>
          <p:cNvPr id="3" name="Title 2"/>
          <p:cNvSpPr>
            <a:spLocks noGrp="1"/>
          </p:cNvSpPr>
          <p:nvPr>
            <p:ph type="title"/>
          </p:nvPr>
        </p:nvSpPr>
        <p:spPr>
          <a:xfrm>
            <a:off x="0" y="19829"/>
            <a:ext cx="9144000" cy="1143000"/>
          </a:xfrm>
          <a:solidFill>
            <a:srgbClr val="CCFFCC"/>
          </a:solidFill>
        </p:spPr>
        <p:txBody>
          <a:bodyPr>
            <a:normAutofit/>
          </a:bodyPr>
          <a:lstStyle/>
          <a:p>
            <a:pPr algn="ctr"/>
            <a:r>
              <a:rPr lang="en-US" sz="3200" b="1" dirty="0">
                <a:latin typeface="Times New Roman" panose="02020603050405020304" pitchFamily="18" charset="0"/>
                <a:cs typeface="Times New Roman" panose="02020603050405020304" pitchFamily="18" charset="0"/>
              </a:rPr>
              <a:t>Contemplation: Human Energetics</a:t>
            </a:r>
          </a:p>
        </p:txBody>
      </p:sp>
    </p:spTree>
    <p:extLst>
      <p:ext uri="{BB962C8B-B14F-4D97-AF65-F5344CB8AC3E}">
        <p14:creationId xmlns:p14="http://schemas.microsoft.com/office/powerpoint/2010/main" val="1631182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3555" y="620392"/>
            <a:ext cx="3095080" cy="5504688"/>
          </a:xfrm>
        </p:spPr>
        <p:txBody>
          <a:bodyPr>
            <a:normAutofit/>
          </a:bodyPr>
          <a:lstStyle/>
          <a:p>
            <a:r>
              <a:rPr lang="en-US" sz="5200" dirty="0"/>
              <a:t>God’s Life is Our Life</a:t>
            </a:r>
          </a:p>
        </p:txBody>
      </p:sp>
      <p:graphicFrame>
        <p:nvGraphicFramePr>
          <p:cNvPr id="5" name="Content Placeholder 1">
            <a:extLst>
              <a:ext uri="{FF2B5EF4-FFF2-40B4-BE49-F238E27FC236}">
                <a16:creationId xmlns:a16="http://schemas.microsoft.com/office/drawing/2014/main" id="{A2C14117-8498-89D1-4FEF-38566F2E6DAF}"/>
              </a:ext>
            </a:extLst>
          </p:cNvPr>
          <p:cNvGraphicFramePr>
            <a:graphicFrameLocks noGrp="1"/>
          </p:cNvGraphicFramePr>
          <p:nvPr>
            <p:ph idx="1"/>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528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a:p>
            <a:pPr marL="0" indent="0">
              <a:buNone/>
            </a:pPr>
            <a:r>
              <a:rPr lang="en-US" sz="3200" dirty="0">
                <a:effectLst>
                  <a:outerShdw blurRad="38100" dist="38100" dir="2700000" algn="tl">
                    <a:srgbClr val="000000">
                      <a:alpha val="43137"/>
                    </a:srgbClr>
                  </a:outerShdw>
                </a:effectLst>
              </a:rPr>
              <a:t>The human person is vitally related to the ongoing formation of the dynamic universe. </a:t>
            </a:r>
          </a:p>
          <a:p>
            <a:pPr marL="0" indent="0">
              <a:buNone/>
            </a:pPr>
            <a:endParaRPr lang="en-US" sz="3200" dirty="0">
              <a:effectLst>
                <a:outerShdw blurRad="38100" dist="38100" dir="2700000" algn="tl">
                  <a:srgbClr val="000000">
                    <a:alpha val="43137"/>
                  </a:srgbClr>
                </a:outerShdw>
              </a:effectLst>
            </a:endParaRPr>
          </a:p>
          <a:p>
            <a:pPr marL="0" indent="0">
              <a:buNone/>
            </a:pPr>
            <a:r>
              <a:rPr lang="en-US" sz="3200" dirty="0">
                <a:effectLst>
                  <a:outerShdw blurRad="38100" dist="38100" dir="2700000" algn="tl">
                    <a:srgbClr val="000000">
                      <a:alpha val="43137"/>
                    </a:srgbClr>
                  </a:outerShdw>
                </a:effectLst>
              </a:rPr>
              <a:t>Evolution continues through us, our choices and actions.   </a:t>
            </a:r>
          </a:p>
          <a:p>
            <a:endParaRPr lang="en-US" sz="3200" dirty="0">
              <a:effectLst>
                <a:outerShdw blurRad="38100" dist="38100" dir="2700000" algn="tl">
                  <a:srgbClr val="000000">
                    <a:alpha val="43137"/>
                  </a:srgbClr>
                </a:outerShdw>
              </a:effectLst>
            </a:endParaRPr>
          </a:p>
          <a:p>
            <a:pPr marL="0" indent="0">
              <a:buNone/>
            </a:pPr>
            <a:endParaRPr lang="en-US" b="1"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95772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46B7-94AD-5986-656C-682A9264A370}"/>
              </a:ext>
            </a:extLst>
          </p:cNvPr>
          <p:cNvSpPr>
            <a:spLocks noGrp="1"/>
          </p:cNvSpPr>
          <p:nvPr>
            <p:ph type="title"/>
          </p:nvPr>
        </p:nvSpPr>
        <p:spPr>
          <a:xfrm>
            <a:off x="628650" y="128821"/>
            <a:ext cx="7886700" cy="1155450"/>
          </a:xfrm>
          <a:ln w="19050">
            <a:solidFill>
              <a:schemeClr val="tx1"/>
            </a:solidFill>
          </a:ln>
        </p:spPr>
        <p:txBody>
          <a:bodyPr/>
          <a:lstStyle/>
          <a:p>
            <a:pPr algn="ctr"/>
            <a:r>
              <a:rPr lang="en-US" dirty="0"/>
              <a:t>Teilhard’s Trust in Matter</a:t>
            </a:r>
          </a:p>
        </p:txBody>
      </p:sp>
      <p:sp>
        <p:nvSpPr>
          <p:cNvPr id="3" name="Content Placeholder 2">
            <a:extLst>
              <a:ext uri="{FF2B5EF4-FFF2-40B4-BE49-F238E27FC236}">
                <a16:creationId xmlns:a16="http://schemas.microsoft.com/office/drawing/2014/main" id="{540D5EA2-B0D4-CB07-9B7F-F109C8052419}"/>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Emphasizes a Sense of the Whole</a:t>
            </a:r>
          </a:p>
          <a:p>
            <a:pPr marL="0" indent="0">
              <a:buNone/>
            </a:pP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primacy of material matter, ‘Matter-Matter’ expressed in Mineral and Rock</a:t>
            </a:r>
          </a:p>
          <a:p>
            <a:pPr marL="0" indent="0">
              <a:buNone/>
            </a:pP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 sense of plenitude</a:t>
            </a:r>
          </a:p>
          <a:p>
            <a:pPr marL="0" indent="0">
              <a:buNone/>
            </a:pP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Contact with the Cosmic in the ‘solid state’</a:t>
            </a:r>
          </a:p>
          <a:p>
            <a:pPr marL="0" indent="0">
              <a:buNone/>
            </a:pPr>
            <a:endParaRPr lang="en-US" b="1"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(from </a:t>
            </a:r>
            <a:r>
              <a:rPr lang="en-US" i="1" dirty="0">
                <a:latin typeface="Times New Roman" panose="02020603050405020304" pitchFamily="18" charset="0"/>
                <a:cs typeface="Times New Roman" panose="02020603050405020304" pitchFamily="18" charset="0"/>
              </a:rPr>
              <a:t>The Heart of Matter, </a:t>
            </a:r>
            <a:r>
              <a:rPr lang="en-US" dirty="0">
                <a:latin typeface="Times New Roman" panose="02020603050405020304" pitchFamily="18" charset="0"/>
                <a:cs typeface="Times New Roman" panose="02020603050405020304" pitchFamily="18" charset="0"/>
              </a:rPr>
              <a:t> p. 21-22).</a:t>
            </a:r>
          </a:p>
        </p:txBody>
      </p:sp>
    </p:spTree>
    <p:extLst>
      <p:ext uri="{BB962C8B-B14F-4D97-AF65-F5344CB8AC3E}">
        <p14:creationId xmlns:p14="http://schemas.microsoft.com/office/powerpoint/2010/main" val="4033539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8BF1D0-DDC5-385F-24A2-25E685896DA8}"/>
              </a:ext>
            </a:extLst>
          </p:cNvPr>
          <p:cNvSpPr>
            <a:spLocks noGrp="1"/>
          </p:cNvSpPr>
          <p:nvPr>
            <p:ph idx="4294967295"/>
          </p:nvPr>
        </p:nvSpPr>
        <p:spPr>
          <a:xfrm>
            <a:off x="809088" y="2359882"/>
            <a:ext cx="7886700" cy="4351338"/>
          </a:xfrm>
          <a:noFill/>
        </p:spPr>
        <p:txBody>
          <a:bodyPr>
            <a:normAutofit/>
          </a:bodyPr>
          <a:lstStyle/>
          <a:p>
            <a:pPr marL="0" indent="0">
              <a:spcBef>
                <a:spcPts val="0"/>
              </a:spcBef>
              <a:buNone/>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spcBef>
                <a:spcPts val="0"/>
              </a:spcBef>
              <a:buNone/>
            </a:pPr>
            <a:endParaRPr lang="en-US" sz="18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spcBef>
                <a:spcPts val="0"/>
              </a:spcBef>
              <a:buNone/>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spcBef>
                <a:spcPts val="0"/>
              </a:spcBef>
              <a:buNone/>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000" b="1"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71C86ACE-F359-0D3E-5C29-2D32001E0889}"/>
              </a:ext>
            </a:extLst>
          </p:cNvPr>
          <p:cNvSpPr txBox="1"/>
          <p:nvPr/>
        </p:nvSpPr>
        <p:spPr>
          <a:xfrm>
            <a:off x="809088" y="452064"/>
            <a:ext cx="7685069" cy="2154436"/>
          </a:xfrm>
          <a:prstGeom prst="rect">
            <a:avLst/>
          </a:prstGeom>
          <a:noFill/>
          <a:ln w="25400">
            <a:solidFill>
              <a:schemeClr val="tx1"/>
            </a:solidFill>
          </a:ln>
        </p:spPr>
        <p:txBody>
          <a:bodyPr wrap="square" rtlCol="0">
            <a:spAutoFit/>
          </a:bodyPr>
          <a:lstStyle/>
          <a:p>
            <a:pPr marL="0" marR="0" indent="0" algn="ctr">
              <a:spcBef>
                <a:spcPts val="0"/>
              </a:spcBef>
              <a:spcAft>
                <a:spcPts val="0"/>
              </a:spcAft>
              <a:buNone/>
            </a:pPr>
            <a:r>
              <a:rPr lang="en-US" sz="1800" b="1" i="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400" b="1" i="1" kern="100" dirty="0">
                <a:effectLst/>
                <a:latin typeface="Times New Roman" panose="02020603050405020304" pitchFamily="18" charset="0"/>
                <a:ea typeface="Aptos" panose="020B0004020202020204" pitchFamily="34" charset="0"/>
                <a:cs typeface="Times New Roman" panose="02020603050405020304" pitchFamily="18" charset="0"/>
              </a:rPr>
              <a:t>In action, I adhere to the creative power of God; I coincide with it. I become not only its instrument but its living extension. I merge myself through my heart with the very heart of God. It is continuous because I am always acting. </a:t>
            </a:r>
          </a:p>
          <a:p>
            <a:pPr marL="0" marR="0" indent="0" algn="ctr">
              <a:spcBef>
                <a:spcPts val="0"/>
              </a:spcBef>
              <a:spcAft>
                <a:spcPts val="0"/>
              </a:spcAft>
              <a:buNone/>
            </a:pPr>
            <a:r>
              <a:rPr lang="en-US" sz="2400" b="1" i="1" kern="100" dirty="0">
                <a:effectLst/>
                <a:latin typeface="Times New Roman" panose="02020603050405020304" pitchFamily="18" charset="0"/>
                <a:ea typeface="Aptos" panose="020B0004020202020204" pitchFamily="34" charset="0"/>
                <a:cs typeface="Times New Roman" panose="02020603050405020304" pitchFamily="18" charset="0"/>
              </a:rPr>
              <a:t>I am always becoming more myself and more God.”  </a:t>
            </a:r>
            <a:endParaRPr lang="en-US" sz="24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400" i="1"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5A052FF-1156-80A5-4EDD-38880A35D935}"/>
              </a:ext>
            </a:extLst>
          </p:cNvPr>
          <p:cNvSpPr txBox="1"/>
          <p:nvPr/>
        </p:nvSpPr>
        <p:spPr>
          <a:xfrm>
            <a:off x="809088" y="3328827"/>
            <a:ext cx="7525824" cy="2862322"/>
          </a:xfrm>
          <a:prstGeom prst="rect">
            <a:avLst/>
          </a:prstGeom>
          <a:noFill/>
          <a:ln w="19050">
            <a:solidFill>
              <a:schemeClr val="tx1"/>
            </a:solidFill>
          </a:ln>
        </p:spPr>
        <p:txBody>
          <a:bodyPr wrap="square" rtlCol="0">
            <a:spAutoFit/>
          </a:bodyPr>
          <a:lstStyle/>
          <a:p>
            <a:pPr marL="0" marR="0" indent="0" algn="ctr">
              <a:spcBef>
                <a:spcPts val="0"/>
              </a:spcBef>
              <a:spcAft>
                <a:spcPts val="0"/>
              </a:spcAft>
              <a:buNone/>
            </a:pPr>
            <a:r>
              <a:rPr lang="en-US" sz="2400" b="1" i="1" kern="100" dirty="0">
                <a:effectLst/>
                <a:latin typeface="Times New Roman" panose="02020603050405020304" pitchFamily="18" charset="0"/>
                <a:ea typeface="Aptos" panose="020B0004020202020204" pitchFamily="34" charset="0"/>
                <a:cs typeface="Times New Roman" panose="02020603050405020304" pitchFamily="18" charset="0"/>
              </a:rPr>
              <a:t>“There is a sense in which God is at the tip of my pen, my spade, my brush, my needle—of my heart and of my thought.  By pressing the stroke, the line, or the stitch, on which I am engaged, to its ultimate natural finish, I shall lay hold of that last end towards which my innermost will tends.”  </a:t>
            </a:r>
          </a:p>
          <a:p>
            <a:pPr marL="0" marR="0" indent="0" algn="ctr">
              <a:spcBef>
                <a:spcPts val="0"/>
              </a:spcBef>
              <a:spcAft>
                <a:spcPts val="0"/>
              </a:spcAft>
              <a:buNone/>
            </a:pPr>
            <a:endParaRPr lang="en-US" sz="1800" kern="100" dirty="0">
              <a:latin typeface="Times New Roman" panose="02020603050405020304" pitchFamily="18" charset="0"/>
              <a:ea typeface="Aptos" panose="020B0004020202020204" pitchFamily="34" charset="0"/>
              <a:cs typeface="Times New Roman" panose="02020603050405020304" pitchFamily="18" charset="0"/>
            </a:endParaRPr>
          </a:p>
          <a:p>
            <a:pPr marL="0" marR="0" indent="0" algn="ctr">
              <a:spcBef>
                <a:spcPts val="0"/>
              </a:spcBef>
              <a:spcAft>
                <a:spcPts val="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Teilhar</a:t>
            </a:r>
            <a:r>
              <a:rPr lang="en-US" sz="1800" kern="100" dirty="0">
                <a:latin typeface="Times New Roman" panose="02020603050405020304" pitchFamily="18" charset="0"/>
                <a:ea typeface="Aptos" panose="020B0004020202020204" pitchFamily="34" charset="0"/>
                <a:cs typeface="Times New Roman" panose="02020603050405020304" pitchFamily="18" charset="0"/>
              </a:rPr>
              <a:t>d de Chardin, </a:t>
            </a:r>
            <a:r>
              <a:rPr lang="en-US" sz="1800" i="1" kern="100" dirty="0">
                <a:latin typeface="Times New Roman" panose="02020603050405020304" pitchFamily="18" charset="0"/>
                <a:ea typeface="Aptos" panose="020B0004020202020204" pitchFamily="34" charset="0"/>
                <a:cs typeface="Times New Roman" panose="02020603050405020304" pitchFamily="18" charset="0"/>
              </a:rPr>
              <a:t>The Divine milieu</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49368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27525-5888-92D6-36FC-752983ED788B}"/>
              </a:ext>
            </a:extLst>
          </p:cNvPr>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1070214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2BDBCE-44C4-8F23-8C43-EC98700CEE99}"/>
              </a:ext>
            </a:extLst>
          </p:cNvPr>
          <p:cNvSpPr txBox="1"/>
          <p:nvPr/>
        </p:nvSpPr>
        <p:spPr>
          <a:xfrm>
            <a:off x="513708" y="1266006"/>
            <a:ext cx="8116584" cy="3970318"/>
          </a:xfrm>
          <a:prstGeom prst="rect">
            <a:avLst/>
          </a:prstGeom>
          <a:noFill/>
        </p:spPr>
        <p:txBody>
          <a:bodyPr wrap="square">
            <a:spAutoFit/>
          </a:bodyPr>
          <a:lstStyle/>
          <a:p>
            <a:pPr>
              <a:spcBef>
                <a:spcPts val="0"/>
              </a:spcBef>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Creative union  - we united with God in the shared love of the end for which we are working</a:t>
            </a:r>
          </a:p>
          <a:p>
            <a:pPr marL="0" indent="0">
              <a:spcBef>
                <a:spcPts val="0"/>
              </a:spcBef>
              <a:buNone/>
            </a:pPr>
            <a:endParaRPr lang="en-US" sz="2800" b="1"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spcBef>
                <a:spcPts val="0"/>
              </a:spcBef>
              <a:buNone/>
            </a:pPr>
            <a:endParaRPr lang="en-US" sz="28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Whatever our role may be – God is inexhaustibly attainable in the totality of our action.</a:t>
            </a:r>
          </a:p>
          <a:p>
            <a:pPr marL="0" marR="0">
              <a:spcBef>
                <a:spcPts val="0"/>
              </a:spcBef>
              <a:spcAft>
                <a:spcPts val="0"/>
              </a:spcAft>
            </a:pPr>
            <a:endParaRPr lang="en-US" sz="2800" b="1" kern="100" dirty="0">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8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This is the knitting together of God and world. </a:t>
            </a:r>
          </a:p>
        </p:txBody>
      </p:sp>
    </p:spTree>
    <p:extLst>
      <p:ext uri="{BB962C8B-B14F-4D97-AF65-F5344CB8AC3E}">
        <p14:creationId xmlns:p14="http://schemas.microsoft.com/office/powerpoint/2010/main" val="765102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5F68-1C7D-92AF-90CF-46D2E66AEB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800D88-A685-0C7F-4670-762DC5EB2380}"/>
              </a:ext>
            </a:extLst>
          </p:cNvPr>
          <p:cNvSpPr>
            <a:spLocks noGrp="1"/>
          </p:cNvSpPr>
          <p:nvPr>
            <p:ph idx="1"/>
          </p:nvPr>
        </p:nvSpPr>
        <p:spPr>
          <a:xfrm>
            <a:off x="0" y="1479479"/>
            <a:ext cx="9144000" cy="4697484"/>
          </a:xfrm>
          <a:blipFill>
            <a:blip r:embed="rId2"/>
            <a:stretch>
              <a:fillRect/>
            </a:stretch>
          </a:blipFill>
        </p:spPr>
        <p:txBody>
          <a:bodyPr/>
          <a:lstStyle/>
          <a:p>
            <a:endParaRPr lang="en-US" dirty="0"/>
          </a:p>
        </p:txBody>
      </p:sp>
    </p:spTree>
    <p:extLst>
      <p:ext uri="{BB962C8B-B14F-4D97-AF65-F5344CB8AC3E}">
        <p14:creationId xmlns:p14="http://schemas.microsoft.com/office/powerpoint/2010/main" val="2550564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48656D-8B4A-6061-F7A5-0DF5B9F0B231}"/>
              </a:ext>
            </a:extLst>
          </p:cNvPr>
          <p:cNvSpPr txBox="1"/>
          <p:nvPr/>
        </p:nvSpPr>
        <p:spPr>
          <a:xfrm>
            <a:off x="1160979" y="1561845"/>
            <a:ext cx="6272373" cy="4524315"/>
          </a:xfrm>
          <a:prstGeom prst="rect">
            <a:avLst/>
          </a:prstGeom>
          <a:noFill/>
        </p:spPr>
        <p:txBody>
          <a:bodyPr wrap="square">
            <a:spAutoFit/>
          </a:bodyPr>
          <a:lstStyle/>
          <a:p>
            <a:pPr algn="ctr"/>
            <a:r>
              <a:rPr lang="en-US" sz="2400" b="1" i="0" dirty="0">
                <a:solidFill>
                  <a:srgbClr val="374151"/>
                </a:solidFill>
                <a:effectLst/>
                <a:latin typeface="Times New Roman" panose="02020603050405020304" pitchFamily="18" charset="0"/>
                <a:cs typeface="Times New Roman" panose="02020603050405020304" pitchFamily="18" charset="0"/>
              </a:rPr>
              <a:t>Childlike Trust and Abandonment to God</a:t>
            </a:r>
            <a:endParaRPr lang="en-US" sz="2400" dirty="0">
              <a:solidFill>
                <a:srgbClr val="374151"/>
              </a:solidFill>
              <a:latin typeface="Times New Roman" panose="02020603050405020304" pitchFamily="18" charset="0"/>
              <a:cs typeface="Times New Roman" panose="02020603050405020304" pitchFamily="18" charset="0"/>
            </a:endParaRPr>
          </a:p>
          <a:p>
            <a:pPr algn="ctr"/>
            <a:r>
              <a:rPr lang="en-US" sz="2400" b="0" i="0" dirty="0">
                <a:solidFill>
                  <a:srgbClr val="374151"/>
                </a:solidFill>
                <a:effectLst/>
                <a:latin typeface="Times New Roman" panose="02020603050405020304" pitchFamily="18" charset="0"/>
                <a:cs typeface="Times New Roman" panose="02020603050405020304" pitchFamily="18" charset="0"/>
              </a:rPr>
              <a:t>  </a:t>
            </a:r>
          </a:p>
          <a:p>
            <a:pPr algn="ctr"/>
            <a:r>
              <a:rPr lang="en-US" sz="2400" b="1" i="0" dirty="0">
                <a:solidFill>
                  <a:srgbClr val="374151"/>
                </a:solidFill>
                <a:effectLst/>
                <a:latin typeface="Times New Roman" panose="02020603050405020304" pitchFamily="18" charset="0"/>
                <a:cs typeface="Times New Roman" panose="02020603050405020304" pitchFamily="18" charset="0"/>
              </a:rPr>
              <a:t>Small Acts of Love</a:t>
            </a:r>
            <a:r>
              <a:rPr lang="en-US" sz="2400" b="0" i="0" dirty="0">
                <a:solidFill>
                  <a:srgbClr val="374151"/>
                </a:solidFill>
                <a:effectLst/>
                <a:latin typeface="Times New Roman" panose="02020603050405020304" pitchFamily="18" charset="0"/>
                <a:cs typeface="Times New Roman" panose="02020603050405020304" pitchFamily="18" charset="0"/>
              </a:rPr>
              <a:t>  </a:t>
            </a:r>
          </a:p>
          <a:p>
            <a:pPr algn="ctr">
              <a:buFont typeface="+mj-lt"/>
              <a:buAutoNum type="arabicPeriod"/>
            </a:pPr>
            <a:endParaRPr lang="en-US" sz="2400" b="0" i="0" dirty="0">
              <a:solidFill>
                <a:srgbClr val="374151"/>
              </a:solidFill>
              <a:effectLst/>
              <a:latin typeface="Times New Roman" panose="02020603050405020304" pitchFamily="18" charset="0"/>
              <a:cs typeface="Times New Roman" panose="02020603050405020304" pitchFamily="18" charset="0"/>
            </a:endParaRPr>
          </a:p>
          <a:p>
            <a:pPr algn="ctr"/>
            <a:r>
              <a:rPr lang="en-US" sz="2400" b="1" i="0" dirty="0">
                <a:solidFill>
                  <a:srgbClr val="374151"/>
                </a:solidFill>
                <a:effectLst/>
                <a:latin typeface="Times New Roman" panose="02020603050405020304" pitchFamily="18" charset="0"/>
                <a:cs typeface="Times New Roman" panose="02020603050405020304" pitchFamily="18" charset="0"/>
              </a:rPr>
              <a:t>Doing Ordinary Things with Extraordinary Love</a:t>
            </a:r>
          </a:p>
          <a:p>
            <a:pPr algn="ctr"/>
            <a:r>
              <a:rPr lang="en-US" sz="2400" b="0" i="0" dirty="0">
                <a:solidFill>
                  <a:srgbClr val="374151"/>
                </a:solidFill>
                <a:effectLst/>
                <a:latin typeface="Times New Roman" panose="02020603050405020304" pitchFamily="18" charset="0"/>
                <a:cs typeface="Times New Roman" panose="02020603050405020304" pitchFamily="18" charset="0"/>
              </a:rPr>
              <a:t>  </a:t>
            </a:r>
          </a:p>
          <a:p>
            <a:pPr algn="ctr"/>
            <a:r>
              <a:rPr lang="en-US" sz="2400" b="1" i="0" dirty="0">
                <a:solidFill>
                  <a:srgbClr val="374151"/>
                </a:solidFill>
                <a:effectLst/>
                <a:latin typeface="Times New Roman" panose="02020603050405020304" pitchFamily="18" charset="0"/>
                <a:cs typeface="Times New Roman" panose="02020603050405020304" pitchFamily="18" charset="0"/>
              </a:rPr>
              <a:t>Acceptance of Imperfections</a:t>
            </a:r>
            <a:endParaRPr lang="en-US" sz="2400" dirty="0">
              <a:solidFill>
                <a:srgbClr val="374151"/>
              </a:solidFill>
              <a:latin typeface="Times New Roman" panose="02020603050405020304" pitchFamily="18" charset="0"/>
              <a:cs typeface="Times New Roman" panose="02020603050405020304" pitchFamily="18" charset="0"/>
            </a:endParaRPr>
          </a:p>
          <a:p>
            <a:pPr algn="ctr"/>
            <a:r>
              <a:rPr lang="en-US" sz="2400" b="0" i="0" dirty="0">
                <a:solidFill>
                  <a:srgbClr val="374151"/>
                </a:solidFill>
                <a:effectLst/>
                <a:latin typeface="Times New Roman" panose="02020603050405020304" pitchFamily="18" charset="0"/>
                <a:cs typeface="Times New Roman" panose="02020603050405020304" pitchFamily="18" charset="0"/>
              </a:rPr>
              <a:t>  </a:t>
            </a:r>
          </a:p>
          <a:p>
            <a:pPr algn="ctr"/>
            <a:r>
              <a:rPr lang="en-US" sz="2400" b="1" i="0" dirty="0">
                <a:solidFill>
                  <a:srgbClr val="374151"/>
                </a:solidFill>
                <a:effectLst/>
                <a:latin typeface="Times New Roman" panose="02020603050405020304" pitchFamily="18" charset="0"/>
                <a:cs typeface="Times New Roman" panose="02020603050405020304" pitchFamily="18" charset="0"/>
              </a:rPr>
              <a:t>Humility and Simplicity</a:t>
            </a:r>
          </a:p>
          <a:p>
            <a:pPr algn="ctr"/>
            <a:r>
              <a:rPr lang="en-US" sz="2400" b="0" i="0" dirty="0">
                <a:solidFill>
                  <a:srgbClr val="374151"/>
                </a:solidFill>
                <a:effectLst/>
                <a:latin typeface="Times New Roman" panose="02020603050405020304" pitchFamily="18" charset="0"/>
                <a:cs typeface="Times New Roman" panose="02020603050405020304" pitchFamily="18" charset="0"/>
              </a:rPr>
              <a:t>  </a:t>
            </a:r>
          </a:p>
          <a:p>
            <a:pPr algn="ctr"/>
            <a:r>
              <a:rPr lang="en-US" sz="2400" b="1" i="0" dirty="0">
                <a:solidFill>
                  <a:srgbClr val="374151"/>
                </a:solidFill>
                <a:effectLst/>
                <a:latin typeface="Times New Roman" panose="02020603050405020304" pitchFamily="18" charset="0"/>
                <a:cs typeface="Times New Roman" panose="02020603050405020304" pitchFamily="18" charset="0"/>
              </a:rPr>
              <a:t>Complete Dependence on God</a:t>
            </a:r>
            <a:endParaRPr lang="en-US" sz="2400" b="0" i="0" dirty="0">
              <a:solidFill>
                <a:srgbClr val="374151"/>
              </a:solidFill>
              <a:effectLst/>
              <a:latin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01D03FDA-31A9-FADE-B58B-A2A10933AB9A}"/>
              </a:ext>
            </a:extLst>
          </p:cNvPr>
          <p:cNvSpPr>
            <a:spLocks noGrp="1"/>
          </p:cNvSpPr>
          <p:nvPr>
            <p:ph type="title"/>
          </p:nvPr>
        </p:nvSpPr>
        <p:spPr>
          <a:xfrm>
            <a:off x="628650" y="211014"/>
            <a:ext cx="7886700" cy="754757"/>
          </a:xfrm>
          <a:ln w="15875">
            <a:solidFill>
              <a:schemeClr val="tx1"/>
            </a:solidFill>
          </a:ln>
        </p:spPr>
        <p:txBody>
          <a:bodyPr/>
          <a:lstStyle/>
          <a:p>
            <a:pPr algn="ctr"/>
            <a:r>
              <a:rPr lang="en-US" dirty="0"/>
              <a:t>THERESE’S THEOGENESIS</a:t>
            </a:r>
          </a:p>
        </p:txBody>
      </p:sp>
      <p:sp>
        <p:nvSpPr>
          <p:cNvPr id="7" name="Content Placeholder 6">
            <a:extLst>
              <a:ext uri="{FF2B5EF4-FFF2-40B4-BE49-F238E27FC236}">
                <a16:creationId xmlns:a16="http://schemas.microsoft.com/office/drawing/2014/main" id="{1822337A-FB00-BFB4-658B-B2B3249B62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35448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EB741-3958-C081-A6CA-F74CB17838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ECB235-E434-16CE-38D3-BA4A4DCF046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520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endParaRPr lang="en-US" dirty="0"/>
          </a:p>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are the rising up of God in evolution. </a:t>
            </a:r>
          </a:p>
          <a:p>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our minds and hearts expand in love, God is born in us and through us into the universe; the world moves ever closer toward Omega. </a:t>
            </a:r>
          </a:p>
          <a:p>
            <a:pPr marL="109728" indent="0">
              <a:buNone/>
            </a:pP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3580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endParaRPr lang="en-US" dirty="0"/>
          </a:p>
          <a:p>
            <a:pPr marL="109728" indent="0" algn="ctr">
              <a:buNone/>
            </a:pPr>
            <a:r>
              <a:rPr lang="en-US" sz="3600" dirty="0">
                <a:effectLst>
                  <a:outerShdw blurRad="38100" dist="38100" dir="2700000" algn="tl">
                    <a:srgbClr val="000000">
                      <a:alpha val="43137"/>
                    </a:srgbClr>
                  </a:outerShdw>
                </a:effectLst>
              </a:rPr>
              <a:t>“Far from escaping </a:t>
            </a:r>
          </a:p>
          <a:p>
            <a:pPr marL="109728" indent="0" algn="ctr">
              <a:buNone/>
            </a:pPr>
            <a:r>
              <a:rPr lang="en-US" sz="3600" dirty="0">
                <a:effectLst>
                  <a:outerShdw blurRad="38100" dist="38100" dir="2700000" algn="tl">
                    <a:srgbClr val="000000">
                      <a:alpha val="43137"/>
                    </a:srgbClr>
                  </a:outerShdw>
                </a:effectLst>
              </a:rPr>
              <a:t>the evolutionary structures </a:t>
            </a:r>
          </a:p>
          <a:p>
            <a:pPr marL="109728" indent="0" algn="ctr">
              <a:buNone/>
            </a:pPr>
            <a:r>
              <a:rPr lang="en-US" sz="3600" dirty="0">
                <a:effectLst>
                  <a:outerShdw blurRad="38100" dist="38100" dir="2700000" algn="tl">
                    <a:srgbClr val="000000">
                      <a:alpha val="43137"/>
                    </a:srgbClr>
                  </a:outerShdw>
                </a:effectLst>
              </a:rPr>
              <a:t>of the world, </a:t>
            </a:r>
          </a:p>
          <a:p>
            <a:pPr marL="109728" indent="0" algn="ctr">
              <a:buNone/>
            </a:pPr>
            <a:r>
              <a:rPr lang="en-US" sz="3600" dirty="0">
                <a:effectLst>
                  <a:outerShdw blurRad="38100" dist="38100" dir="2700000" algn="tl">
                    <a:srgbClr val="000000">
                      <a:alpha val="43137"/>
                    </a:srgbClr>
                  </a:outerShdw>
                </a:effectLst>
              </a:rPr>
              <a:t>the mystic </a:t>
            </a:r>
          </a:p>
          <a:p>
            <a:pPr marL="109728" indent="0" algn="ctr">
              <a:buNone/>
            </a:pPr>
            <a:r>
              <a:rPr lang="en-US" sz="3600" dirty="0">
                <a:effectLst>
                  <a:outerShdw blurRad="38100" dist="38100" dir="2700000" algn="tl">
                    <a:srgbClr val="000000">
                      <a:alpha val="43137"/>
                    </a:srgbClr>
                  </a:outerShdw>
                </a:effectLst>
              </a:rPr>
              <a:t>refines those structures.”  </a:t>
            </a:r>
          </a:p>
          <a:p>
            <a:pPr marL="109728" indent="0" algn="ctr">
              <a:buNone/>
            </a:pPr>
            <a:endParaRPr lang="en-US" sz="3600" dirty="0">
              <a:effectLst>
                <a:outerShdw blurRad="38100" dist="38100" dir="2700000" algn="tl">
                  <a:srgbClr val="000000">
                    <a:alpha val="43137"/>
                  </a:srgbClr>
                </a:outerShdw>
              </a:effectLst>
            </a:endParaRPr>
          </a:p>
          <a:p>
            <a:pPr marL="109728" indent="0" algn="ctr">
              <a:buNone/>
            </a:pPr>
            <a:r>
              <a:rPr lang="en-US" sz="3600" dirty="0">
                <a:effectLst>
                  <a:outerShdw blurRad="38100" dist="38100" dir="2700000" algn="tl">
                    <a:srgbClr val="000000">
                      <a:alpha val="43137"/>
                    </a:srgbClr>
                  </a:outerShdw>
                </a:effectLst>
              </a:rPr>
              <a:t>Martin Laird</a:t>
            </a:r>
          </a:p>
          <a:p>
            <a:pPr marL="109728" indent="0" algn="ctr">
              <a:buNone/>
            </a:pPr>
            <a:endParaRPr lang="en-US" sz="3200" b="1"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029486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endParaRPr lang="en-US" dirty="0"/>
          </a:p>
          <a:p>
            <a:pPr algn="ctr"/>
            <a:r>
              <a:rPr lang="en-US" sz="4000" b="1" i="1" dirty="0"/>
              <a:t>Cosmic energy</a:t>
            </a:r>
          </a:p>
          <a:p>
            <a:pPr algn="ctr"/>
            <a:endParaRPr lang="en-US" sz="4000" b="1" i="1" dirty="0"/>
          </a:p>
          <a:p>
            <a:pPr algn="ctr"/>
            <a:r>
              <a:rPr lang="en-US" sz="4000" b="1" i="1" dirty="0"/>
              <a:t>Human Energy</a:t>
            </a:r>
          </a:p>
          <a:p>
            <a:pPr marL="109728" indent="0">
              <a:buNone/>
            </a:pPr>
            <a:endParaRPr lang="en-US" sz="4000" b="1" i="1" dirty="0"/>
          </a:p>
          <a:p>
            <a:pPr algn="ctr"/>
            <a:r>
              <a:rPr lang="en-US" sz="4000" b="1" i="1" dirty="0"/>
              <a:t>Contemplative energy</a:t>
            </a:r>
          </a:p>
        </p:txBody>
      </p:sp>
      <p:sp>
        <p:nvSpPr>
          <p:cNvPr id="3" name="Title 2"/>
          <p:cNvSpPr>
            <a:spLocks noGrp="1"/>
          </p:cNvSpPr>
          <p:nvPr>
            <p:ph type="title"/>
          </p:nvPr>
        </p:nvSpPr>
        <p:spPr>
          <a:xfrm>
            <a:off x="0" y="9228"/>
            <a:ext cx="9144000" cy="1143000"/>
          </a:xfrm>
          <a:solidFill>
            <a:srgbClr val="92D050">
              <a:alpha val="28000"/>
            </a:srgbClr>
          </a:solidFill>
        </p:spPr>
        <p:txBody>
          <a:bodyPr>
            <a:normAutofit/>
          </a:bodyPr>
          <a:lstStyle/>
          <a:p>
            <a:pPr algn="ctr"/>
            <a:r>
              <a:rPr lang="en-US" sz="3600" b="1" dirty="0">
                <a:latin typeface="Times New Roman" panose="02020603050405020304" pitchFamily="18" charset="0"/>
                <a:cs typeface="Times New Roman" panose="02020603050405020304" pitchFamily="18" charset="0"/>
              </a:rPr>
              <a:t>Zest for Life</a:t>
            </a:r>
          </a:p>
        </p:txBody>
      </p:sp>
    </p:spTree>
    <p:extLst>
      <p:ext uri="{BB962C8B-B14F-4D97-AF65-F5344CB8AC3E}">
        <p14:creationId xmlns:p14="http://schemas.microsoft.com/office/powerpoint/2010/main" val="337417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A9713-252A-2831-1FE7-BD069BEB9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35D21B-B480-DFDF-6B29-AC1BDB7127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2FBE3D-F2BE-4FC3-ADCD-81CB71B70F2D}"/>
              </a:ext>
            </a:extLst>
          </p:cNvPr>
          <p:cNvSpPr>
            <a:spLocks noGrp="1"/>
          </p:cNvSpPr>
          <p:nvPr>
            <p:ph idx="1"/>
          </p:nvPr>
        </p:nvSpPr>
        <p:spPr>
          <a:xfrm>
            <a:off x="0" y="0"/>
            <a:ext cx="9144000" cy="6858000"/>
          </a:xfrm>
          <a:blipFill>
            <a:blip r:embed="rId2"/>
            <a:stretch>
              <a:fillRect/>
            </a:stretch>
          </a:blipFill>
        </p:spPr>
        <p:txBody>
          <a:bodyPr/>
          <a:lstStyle/>
          <a:p>
            <a:endParaRPr lang="en-US" dirty="0"/>
          </a:p>
        </p:txBody>
      </p:sp>
    </p:spTree>
    <p:extLst>
      <p:ext uri="{BB962C8B-B14F-4D97-AF65-F5344CB8AC3E}">
        <p14:creationId xmlns:p14="http://schemas.microsoft.com/office/powerpoint/2010/main" val="375998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CA58C-795F-BA1F-E236-9B907EC1D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18DA7-5E1A-313A-3E10-8066F68930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DC4E52-F88B-30EE-2842-CF2474F9AA0C}"/>
              </a:ext>
            </a:extLst>
          </p:cNvPr>
          <p:cNvSpPr>
            <a:spLocks noGrp="1"/>
          </p:cNvSpPr>
          <p:nvPr>
            <p:ph idx="1"/>
          </p:nvPr>
        </p:nvSpPr>
        <p:spPr>
          <a:xfrm>
            <a:off x="579206" y="1815351"/>
            <a:ext cx="7886700" cy="4351338"/>
          </a:xfrm>
        </p:spPr>
        <p:txBody>
          <a:bodyPr>
            <a:normAutofit/>
          </a:bodyPr>
          <a:lstStyle/>
          <a:p>
            <a:pPr marL="0" indent="0" algn="just">
              <a:buNone/>
            </a:pPr>
            <a:endParaRPr lang="en-US" sz="2400" b="1"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“If I were to lose my faith in Christ, my faith in a personal God and my faith in spirit, I would continue to believe invincibly in the world.  The world, when all is said and done, is the first, the last, and the only thing in which I believe.  It is by this faith that I live.  And it is to this faith . . . that I shall surrender myself at the moment of death.”  </a:t>
            </a:r>
          </a:p>
          <a:p>
            <a:pPr marL="0" indent="0" algn="just">
              <a:buNone/>
            </a:pP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en-US" sz="1800" b="1" kern="100" dirty="0">
                <a:latin typeface="Times New Roman" panose="02020603050405020304" pitchFamily="18" charset="0"/>
                <a:ea typeface="Calibri" panose="020F0502020204030204" pitchFamily="34" charset="0"/>
                <a:cs typeface="Times New Roman" panose="02020603050405020304" pitchFamily="18" charset="0"/>
              </a:rPr>
              <a:t>Teilhard de Chardin, </a:t>
            </a:r>
            <a:r>
              <a:rPr lang="en-US" sz="1800" b="1" i="1" kern="100" dirty="0">
                <a:effectLst/>
                <a:latin typeface="Times New Roman" panose="02020603050405020304" pitchFamily="18" charset="0"/>
                <a:ea typeface="Calibri" panose="020F0502020204030204" pitchFamily="34" charset="0"/>
                <a:cs typeface="Times New Roman" panose="02020603050405020304" pitchFamily="18" charset="0"/>
              </a:rPr>
              <a:t>Christianity and Evolution</a:t>
            </a:r>
            <a:r>
              <a:rPr lang="en-US" sz="1800" b="1" kern="1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403850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9D40-68F1-750F-C396-21B3396FB494}"/>
              </a:ext>
            </a:extLst>
          </p:cNvPr>
          <p:cNvSpPr>
            <a:spLocks noGrp="1"/>
          </p:cNvSpPr>
          <p:nvPr>
            <p:ph type="title"/>
          </p:nvPr>
        </p:nvSpPr>
        <p:spPr>
          <a:xfrm>
            <a:off x="628650" y="365126"/>
            <a:ext cx="7886700" cy="1145175"/>
          </a:xfrm>
          <a:ln w="22225">
            <a:solidFill>
              <a:schemeClr val="tx1"/>
            </a:solidFill>
          </a:ln>
        </p:spPr>
        <p:txBody>
          <a:bodyPr/>
          <a:lstStyle/>
          <a:p>
            <a:r>
              <a:rPr lang="en-US" dirty="0"/>
              <a:t>The darkness of love is the emergence of light</a:t>
            </a:r>
          </a:p>
        </p:txBody>
      </p:sp>
      <p:sp>
        <p:nvSpPr>
          <p:cNvPr id="3" name="Content Placeholder 2">
            <a:extLst>
              <a:ext uri="{FF2B5EF4-FFF2-40B4-BE49-F238E27FC236}">
                <a16:creationId xmlns:a16="http://schemas.microsoft.com/office/drawing/2014/main" id="{D0D85DD5-18A9-081F-01BA-B1C460C043A6}"/>
              </a:ext>
            </a:extLst>
          </p:cNvPr>
          <p:cNvSpPr>
            <a:spLocks noGrp="1"/>
          </p:cNvSpPr>
          <p:nvPr>
            <p:ph idx="1"/>
          </p:nvPr>
        </p:nvSpPr>
        <p:spPr/>
        <p:txBody>
          <a:bodyPr>
            <a:normAutofit fontScale="62500" lnSpcReduction="20000"/>
          </a:bodyPr>
          <a:lstStyle/>
          <a:p>
            <a:pPr marL="0" indent="0">
              <a:lnSpc>
                <a:spcPct val="120000"/>
              </a:lnSpc>
              <a:buNone/>
            </a:pPr>
            <a:endParaRPr lang="en-US" sz="2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20000"/>
              </a:lnSpc>
            </a:pPr>
            <a:r>
              <a:rPr lang="en-US" sz="3100" kern="100" dirty="0">
                <a:effectLst/>
                <a:latin typeface="Times New Roman" panose="02020603050405020304" pitchFamily="18" charset="0"/>
                <a:ea typeface="Aptos" panose="020B0004020202020204" pitchFamily="34" charset="0"/>
                <a:cs typeface="Times New Roman" panose="02020603050405020304" pitchFamily="18" charset="0"/>
              </a:rPr>
              <a:t>Christianity is in fact a soul of immense power which bestows significance and beauty and a new lightness on what we are already doing. </a:t>
            </a:r>
          </a:p>
          <a:p>
            <a:pPr marL="0" indent="0">
              <a:lnSpc>
                <a:spcPct val="120000"/>
              </a:lnSpc>
              <a:buNone/>
            </a:pPr>
            <a:endParaRPr lang="en-US" sz="3100" dirty="0">
              <a:latin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3100" kern="100" dirty="0">
                <a:effectLst/>
                <a:latin typeface="Times New Roman" panose="02020603050405020304" pitchFamily="18" charset="0"/>
                <a:ea typeface="Aptos" panose="020B0004020202020204" pitchFamily="34" charset="0"/>
                <a:cs typeface="Times New Roman" panose="02020603050405020304" pitchFamily="18" charset="0"/>
              </a:rPr>
              <a:t>“To create or organize material energy brings with it an inner torment.  </a:t>
            </a:r>
            <a:r>
              <a:rPr lang="en-US" sz="3100" kern="100" dirty="0">
                <a:latin typeface="Times New Roman" panose="02020603050405020304" pitchFamily="18" charset="0"/>
                <a:ea typeface="Aptos" panose="020B0004020202020204" pitchFamily="34" charset="0"/>
                <a:cs typeface="Times New Roman" panose="02020603050405020304" pitchFamily="18" charset="0"/>
              </a:rPr>
              <a:t>A</a:t>
            </a:r>
            <a:r>
              <a:rPr lang="en-US" sz="3100" kern="100" dirty="0">
                <a:effectLst/>
                <a:latin typeface="Times New Roman" panose="02020603050405020304" pitchFamily="18" charset="0"/>
                <a:ea typeface="Aptos" panose="020B0004020202020204" pitchFamily="34" charset="0"/>
                <a:cs typeface="Times New Roman" panose="02020603050405020304" pitchFamily="18" charset="0"/>
              </a:rPr>
              <a:t>n honest workman not only surrenders his calm and peace but must learn continually to jettison the form which his art or thought first took and go in search of new forms.”</a:t>
            </a:r>
          </a:p>
          <a:p>
            <a:pPr marL="0" marR="0">
              <a:lnSpc>
                <a:spcPct val="120000"/>
              </a:lnSpc>
              <a:spcBef>
                <a:spcPts val="0"/>
              </a:spcBef>
              <a:spcAft>
                <a:spcPts val="0"/>
              </a:spcAft>
            </a:pPr>
            <a:endParaRPr lang="en-US" sz="3100" kern="100" dirty="0">
              <a:latin typeface="Times New Roman" panose="02020603050405020304" pitchFamily="18" charset="0"/>
              <a:ea typeface="Aptos" panose="020B0004020202020204" pitchFamily="34" charset="0"/>
              <a:cs typeface="Times New Roman" panose="02020603050405020304" pitchFamily="18" charset="0"/>
            </a:endParaRPr>
          </a:p>
          <a:p>
            <a:pPr>
              <a:lnSpc>
                <a:spcPct val="120000"/>
              </a:lnSpc>
              <a:spcBef>
                <a:spcPts val="0"/>
              </a:spcBef>
            </a:pPr>
            <a:endParaRPr lang="en-US" sz="31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ct val="120000"/>
              </a:lnSpc>
              <a:spcBef>
                <a:spcPts val="0"/>
              </a:spcBef>
              <a:spcAft>
                <a:spcPts val="0"/>
              </a:spcAft>
            </a:pPr>
            <a:r>
              <a:rPr lang="en-US" sz="3200" b="1" i="1" kern="100" dirty="0">
                <a:effectLst/>
                <a:latin typeface="Times New Roman" panose="02020603050405020304" pitchFamily="18" charset="0"/>
                <a:ea typeface="Aptos" panose="020B0004020202020204" pitchFamily="34" charset="0"/>
                <a:cs typeface="Times New Roman" panose="02020603050405020304" pitchFamily="18" charset="0"/>
              </a:rPr>
              <a:t>To pause or to bask in or possess results would be a betrayal of action.  </a:t>
            </a:r>
          </a:p>
          <a:p>
            <a:pPr marL="0" indent="0">
              <a:lnSpc>
                <a:spcPct val="120000"/>
              </a:lnSpc>
              <a:spcBef>
                <a:spcPts val="0"/>
              </a:spcBef>
              <a:buNone/>
            </a:pPr>
            <a:endParaRPr lang="en-US" sz="2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20000"/>
              </a:lnSpc>
              <a:buNone/>
            </a:pPr>
            <a:endParaRPr lang="en-US" sz="2200" b="1"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20000"/>
              </a:lnSpc>
              <a:buNone/>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Teilhard de Chardin, </a:t>
            </a:r>
            <a:r>
              <a:rPr lang="en-US" sz="2200" i="1" kern="100" dirty="0">
                <a:effectLst/>
                <a:latin typeface="Times New Roman" panose="02020603050405020304" pitchFamily="18" charset="0"/>
                <a:ea typeface="Aptos" panose="020B0004020202020204" pitchFamily="34" charset="0"/>
                <a:cs typeface="Times New Roman" panose="02020603050405020304" pitchFamily="18" charset="0"/>
              </a:rPr>
              <a:t>The Divine milieu</a:t>
            </a:r>
            <a:endParaRPr lang="en-US" sz="2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99297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9093-5E46-B68F-029E-8FD0C20C39DE}"/>
              </a:ext>
            </a:extLst>
          </p:cNvPr>
          <p:cNvSpPr>
            <a:spLocks noGrp="1"/>
          </p:cNvSpPr>
          <p:nvPr>
            <p:ph type="title"/>
          </p:nvPr>
        </p:nvSpPr>
        <p:spPr>
          <a:xfrm>
            <a:off x="628650" y="128820"/>
            <a:ext cx="7886700" cy="1083531"/>
          </a:xfrm>
          <a:ln w="22225">
            <a:solidFill>
              <a:schemeClr val="tx1"/>
            </a:solidFill>
          </a:ln>
        </p:spPr>
        <p:txBody>
          <a:bodyPr/>
          <a:lstStyle/>
          <a:p>
            <a:pPr algn="ctr"/>
            <a:r>
              <a:rPr lang="en-US" dirty="0"/>
              <a:t>Teilhard’s </a:t>
            </a:r>
            <a:r>
              <a:rPr lang="en-US" dirty="0" err="1"/>
              <a:t>Epekstasis</a:t>
            </a:r>
            <a:endParaRPr lang="en-US" dirty="0"/>
          </a:p>
        </p:txBody>
      </p:sp>
      <p:sp>
        <p:nvSpPr>
          <p:cNvPr id="3" name="Content Placeholder 2">
            <a:extLst>
              <a:ext uri="{FF2B5EF4-FFF2-40B4-BE49-F238E27FC236}">
                <a16:creationId xmlns:a16="http://schemas.microsoft.com/office/drawing/2014/main" id="{80E86250-1075-E4BF-FAA6-444DDBD4CEE5}"/>
              </a:ext>
            </a:extLst>
          </p:cNvPr>
          <p:cNvSpPr>
            <a:spLocks noGrp="1"/>
          </p:cNvSpPr>
          <p:nvPr>
            <p:ph idx="1"/>
          </p:nvPr>
        </p:nvSpPr>
        <p:spPr/>
        <p:txBody>
          <a:bodyPr/>
          <a:lstStyle/>
          <a:p>
            <a:pPr>
              <a:lnSpc>
                <a:spcPct val="120000"/>
              </a:lnSpc>
            </a:pPr>
            <a:r>
              <a:rPr lang="en-US" sz="2000" dirty="0">
                <a:latin typeface="Times New Roman" panose="02020603050405020304" pitchFamily="18" charset="0"/>
                <a:ea typeface="Aptos" panose="020B0004020202020204" pitchFamily="34" charset="0"/>
                <a:cs typeface="Times New Roman" panose="02020603050405020304" pitchFamily="18" charset="0"/>
              </a:rPr>
              <a:t>One</a:t>
            </a:r>
            <a:r>
              <a:rPr lang="en-US" sz="2000" dirty="0">
                <a:effectLst/>
                <a:latin typeface="Times New Roman" panose="02020603050405020304" pitchFamily="18" charset="0"/>
                <a:ea typeface="Aptos" panose="020B0004020202020204" pitchFamily="34" charset="0"/>
                <a:cs typeface="Times New Roman" panose="02020603050405020304" pitchFamily="18" charset="0"/>
              </a:rPr>
              <a:t> must go beyond </a:t>
            </a:r>
            <a:r>
              <a:rPr lang="en-US" sz="2000" dirty="0">
                <a:latin typeface="Times New Roman" panose="02020603050405020304" pitchFamily="18" charset="0"/>
                <a:ea typeface="Aptos" panose="020B0004020202020204" pitchFamily="34" charset="0"/>
                <a:cs typeface="Times New Roman" panose="02020603050405020304" pitchFamily="18" charset="0"/>
              </a:rPr>
              <a:t>one</a:t>
            </a:r>
            <a:r>
              <a:rPr lang="en-US" sz="2000" dirty="0">
                <a:effectLst/>
                <a:latin typeface="Times New Roman" panose="02020603050405020304" pitchFamily="18" charset="0"/>
                <a:ea typeface="Aptos" panose="020B0004020202020204" pitchFamily="34" charset="0"/>
                <a:cs typeface="Times New Roman" panose="02020603050405020304" pitchFamily="18" charset="0"/>
              </a:rPr>
              <a:t>self, tear </a:t>
            </a:r>
            <a:r>
              <a:rPr lang="en-US" sz="2000" dirty="0">
                <a:latin typeface="Times New Roman" panose="02020603050405020304" pitchFamily="18" charset="0"/>
                <a:ea typeface="Aptos" panose="020B0004020202020204" pitchFamily="34" charset="0"/>
                <a:cs typeface="Times New Roman" panose="02020603050405020304" pitchFamily="18" charset="0"/>
              </a:rPr>
              <a:t>one</a:t>
            </a:r>
            <a:r>
              <a:rPr lang="en-US" sz="2000" dirty="0">
                <a:effectLst/>
                <a:latin typeface="Times New Roman" panose="02020603050405020304" pitchFamily="18" charset="0"/>
                <a:ea typeface="Aptos" panose="020B0004020202020204" pitchFamily="34" charset="0"/>
                <a:cs typeface="Times New Roman" panose="02020603050405020304" pitchFamily="18" charset="0"/>
              </a:rPr>
              <a:t>self away from oneself, leaving behind what she has attained. . . </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each reality attained and left behind gives us access to the discovery and pursuit of an ideal of higher [spiritual] content.  </a:t>
            </a:r>
          </a:p>
          <a:p>
            <a:pPr>
              <a:lnSpc>
                <a:spcPct val="120000"/>
              </a:lnSpc>
            </a:pP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20000"/>
              </a:lnSpc>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Gradually the work no longer belongs to oneself.   Little by little the great breadth of the universe has entered into the fissure of one’s humble but faithful actions, has broadened her, raised her up and borne her on.</a:t>
            </a:r>
          </a:p>
          <a:p>
            <a:pPr>
              <a:lnSpc>
                <a:spcPct val="120000"/>
              </a:lnSpc>
            </a:pPr>
            <a:endParaRPr lang="en-US" sz="20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20000"/>
              </a:lnSpc>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Teilhard de Chardin, </a:t>
            </a:r>
            <a:r>
              <a:rPr lang="en-US" sz="2000" i="1" kern="100" dirty="0">
                <a:effectLst/>
                <a:latin typeface="Times New Roman" panose="02020603050405020304" pitchFamily="18" charset="0"/>
                <a:ea typeface="Aptos" panose="020B0004020202020204" pitchFamily="34" charset="0"/>
                <a:cs typeface="Times New Roman" panose="02020603050405020304" pitchFamily="18" charset="0"/>
              </a:rPr>
              <a:t>The Divine milieu</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04292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1F8969-88AD-C534-59CF-C1A1D2E71488}"/>
              </a:ext>
            </a:extLst>
          </p:cNvPr>
          <p:cNvPicPr>
            <a:picLocks noGrp="1" noChangeAspect="1"/>
          </p:cNvPicPr>
          <p:nvPr>
            <p:ph idx="1"/>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val="507660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a:solidFill>
            <a:srgbClr val="0070C0"/>
          </a:solidFill>
        </p:spPr>
        <p:txBody>
          <a:bodyPr>
            <a:normAutofit/>
          </a:bodyPr>
          <a:lstStyle/>
          <a:p>
            <a:pPr marL="109728" indent="0" algn="ctr">
              <a:buNone/>
            </a:pPr>
            <a:endParaRPr lang="en-US" sz="4800" b="1" i="1" dirty="0">
              <a:effectLst>
                <a:outerShdw blurRad="38100" dist="38100" dir="2700000" algn="tl">
                  <a:srgbClr val="000000">
                    <a:alpha val="43137"/>
                  </a:srgbClr>
                </a:outerShdw>
              </a:effectLst>
            </a:endParaRPr>
          </a:p>
          <a:p>
            <a:pPr marL="109728" indent="0" algn="ctr">
              <a:buNone/>
            </a:pPr>
            <a:endParaRPr lang="en-US" sz="4800" b="1" i="1" dirty="0">
              <a:effectLst>
                <a:outerShdw blurRad="38100" dist="38100" dir="2700000" algn="tl">
                  <a:srgbClr val="000000">
                    <a:alpha val="43137"/>
                  </a:srgbClr>
                </a:outerShdw>
              </a:effectLst>
            </a:endParaRPr>
          </a:p>
          <a:p>
            <a:pPr marL="109728" indent="0" algn="ctr">
              <a:buNone/>
            </a:pPr>
            <a:r>
              <a:rPr lang="en-US" sz="4800" b="1" i="1" dirty="0">
                <a:solidFill>
                  <a:srgbClr val="FFFF00"/>
                </a:solidFill>
                <a:effectLst>
                  <a:outerShdw blurRad="38100" dist="38100" dir="2700000" algn="tl">
                    <a:srgbClr val="000000">
                      <a:alpha val="43137"/>
                    </a:srgbClr>
                  </a:outerShdw>
                </a:effectLst>
              </a:rPr>
              <a:t>“Each of us moves things along </a:t>
            </a:r>
          </a:p>
          <a:p>
            <a:pPr marL="109728" indent="0" algn="ctr">
              <a:buNone/>
            </a:pPr>
            <a:r>
              <a:rPr lang="en-US" sz="4800" b="1" i="1" dirty="0">
                <a:solidFill>
                  <a:srgbClr val="FFFF00"/>
                </a:solidFill>
                <a:effectLst>
                  <a:outerShdw blurRad="38100" dist="38100" dir="2700000" algn="tl">
                    <a:srgbClr val="000000">
                      <a:alpha val="43137"/>
                    </a:srgbClr>
                  </a:outerShdw>
                </a:effectLst>
              </a:rPr>
              <a:t>in the direction of war </a:t>
            </a:r>
          </a:p>
          <a:p>
            <a:pPr marL="109728" indent="0" algn="ctr">
              <a:buNone/>
            </a:pPr>
            <a:r>
              <a:rPr lang="en-US" sz="4800" b="1" i="1" dirty="0">
                <a:solidFill>
                  <a:srgbClr val="FFFF00"/>
                </a:solidFill>
                <a:effectLst>
                  <a:outerShdw blurRad="38100" dist="38100" dir="2700000" algn="tl">
                    <a:srgbClr val="000000">
                      <a:alpha val="43137"/>
                    </a:srgbClr>
                  </a:outerShdw>
                </a:effectLst>
              </a:rPr>
              <a:t>every time we fail </a:t>
            </a:r>
          </a:p>
          <a:p>
            <a:pPr marL="109728" indent="0" algn="ctr">
              <a:buNone/>
            </a:pPr>
            <a:r>
              <a:rPr lang="en-US" sz="4800" b="1" i="1" dirty="0">
                <a:solidFill>
                  <a:srgbClr val="FFFF00"/>
                </a:solidFill>
                <a:effectLst>
                  <a:outerShdw blurRad="38100" dist="38100" dir="2700000" algn="tl">
                    <a:srgbClr val="000000">
                      <a:alpha val="43137"/>
                    </a:srgbClr>
                  </a:outerShdw>
                </a:effectLst>
              </a:rPr>
              <a:t>in love.” </a:t>
            </a:r>
            <a:br>
              <a:rPr lang="en-US" sz="4800" b="1" i="1" dirty="0">
                <a:solidFill>
                  <a:srgbClr val="FFFF00"/>
                </a:solidFill>
                <a:effectLst>
                  <a:outerShdw blurRad="38100" dist="38100" dir="2700000" algn="tl">
                    <a:srgbClr val="000000">
                      <a:alpha val="43137"/>
                    </a:srgbClr>
                  </a:outerShdw>
                </a:effectLst>
              </a:rPr>
            </a:br>
            <a:endParaRPr lang="en-US" sz="4800" b="1" i="1" dirty="0">
              <a:solidFill>
                <a:srgbClr val="FFFF00"/>
              </a:solidFill>
              <a:effectLst>
                <a:outerShdw blurRad="38100" dist="38100" dir="2700000" algn="tl">
                  <a:srgbClr val="000000">
                    <a:alpha val="43137"/>
                  </a:srgbClr>
                </a:outerShdw>
              </a:effectLst>
            </a:endParaRPr>
          </a:p>
          <a:p>
            <a:pPr marL="109728" indent="0" algn="ctr">
              <a:buNone/>
            </a:pPr>
            <a:r>
              <a:rPr lang="en-US" sz="3600" b="1" dirty="0" err="1">
                <a:solidFill>
                  <a:srgbClr val="FFFF00"/>
                </a:solidFill>
                <a:effectLst>
                  <a:outerShdw blurRad="38100" dist="38100" dir="2700000" algn="tl">
                    <a:srgbClr val="000000">
                      <a:alpha val="43137"/>
                    </a:srgbClr>
                  </a:outerShdw>
                </a:effectLst>
              </a:rPr>
              <a:t>Etty</a:t>
            </a:r>
            <a:r>
              <a:rPr lang="en-US" sz="3600" b="1" dirty="0">
                <a:solidFill>
                  <a:srgbClr val="FFFF00"/>
                </a:solidFill>
                <a:effectLst>
                  <a:outerShdw blurRad="38100" dist="38100" dir="2700000" algn="tl">
                    <a:srgbClr val="000000">
                      <a:alpha val="43137"/>
                    </a:srgbClr>
                  </a:outerShdw>
                </a:effectLst>
              </a:rPr>
              <a:t> </a:t>
            </a:r>
            <a:r>
              <a:rPr lang="en-US" sz="3600" b="1" dirty="0" err="1">
                <a:solidFill>
                  <a:srgbClr val="FFFF00"/>
                </a:solidFill>
                <a:effectLst>
                  <a:outerShdw blurRad="38100" dist="38100" dir="2700000" algn="tl">
                    <a:srgbClr val="000000">
                      <a:alpha val="43137"/>
                    </a:srgbClr>
                  </a:outerShdw>
                </a:effectLst>
              </a:rPr>
              <a:t>Hillesum</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3284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0"/>
            <a:ext cx="9144000" cy="6858000"/>
          </a:xfrm>
          <a:blipFill dpi="0" rotWithShape="1">
            <a:blip r:embed="rId2"/>
            <a:srcRect/>
            <a:stretch>
              <a:fillRect/>
            </a:stretch>
          </a:blipFill>
        </p:spPr>
        <p:txBody>
          <a:bodyPr>
            <a:normAutofit/>
          </a:bodyPr>
          <a:lstStyle/>
          <a:p>
            <a:pPr marL="109728" indent="0" algn="ctr">
              <a:buFont typeface="Wingdings 3" panose="05040102010807070707" pitchFamily="18" charset="2"/>
              <a:buNone/>
              <a:defRPr/>
            </a:pPr>
            <a:endParaRPr lang="en-US" sz="2800" b="1" i="1" dirty="0">
              <a:solidFill>
                <a:srgbClr val="FFFF00"/>
              </a:solidFill>
              <a:ea typeface="+mn-ea"/>
            </a:endParaRPr>
          </a:p>
          <a:p>
            <a:pPr marL="109728" indent="0" algn="ctr">
              <a:buFont typeface="Wingdings 3" panose="05040102010807070707" pitchFamily="18" charset="2"/>
              <a:buNone/>
              <a:defRPr/>
            </a:pPr>
            <a:endParaRPr lang="en-US" sz="2800" b="1" i="1" dirty="0">
              <a:solidFill>
                <a:srgbClr val="FFFF00"/>
              </a:solidFill>
              <a:effectLst>
                <a:outerShdw blurRad="38100" dist="38100" dir="2700000" algn="tl">
                  <a:srgbClr val="000000">
                    <a:alpha val="43137"/>
                  </a:srgbClr>
                </a:outerShdw>
              </a:effectLst>
              <a:ea typeface="+mn-ea"/>
            </a:endParaRPr>
          </a:p>
          <a:p>
            <a:pPr marL="109728" indent="0" algn="ctr">
              <a:buFont typeface="Wingdings 3" panose="05040102010807070707" pitchFamily="18" charset="2"/>
              <a:buNone/>
              <a:defRPr/>
            </a:pPr>
            <a:r>
              <a:rPr lang="en-US" sz="3600" b="1" i="1" dirty="0">
                <a:solidFill>
                  <a:srgbClr val="FFFF00"/>
                </a:solidFill>
                <a:effectLst>
                  <a:outerShdw blurRad="38100" dist="38100" dir="2700000" algn="tl">
                    <a:srgbClr val="000000">
                      <a:alpha val="43137"/>
                    </a:srgbClr>
                  </a:outerShdw>
                </a:effectLst>
                <a:ea typeface="+mn-ea"/>
              </a:rPr>
              <a:t>What you are in love with, </a:t>
            </a:r>
          </a:p>
          <a:p>
            <a:pPr marL="109728" indent="0" algn="ctr">
              <a:buFont typeface="Wingdings 3" panose="05040102010807070707" pitchFamily="18" charset="2"/>
              <a:buNone/>
              <a:defRPr/>
            </a:pPr>
            <a:r>
              <a:rPr lang="en-US" sz="3600" b="1" i="1" dirty="0">
                <a:solidFill>
                  <a:srgbClr val="FFFF00"/>
                </a:solidFill>
                <a:effectLst>
                  <a:outerShdw blurRad="38100" dist="38100" dir="2700000" algn="tl">
                    <a:srgbClr val="000000">
                      <a:alpha val="43137"/>
                    </a:srgbClr>
                  </a:outerShdw>
                </a:effectLst>
                <a:ea typeface="+mn-ea"/>
              </a:rPr>
              <a:t>what seizes your imagination, </a:t>
            </a:r>
          </a:p>
          <a:p>
            <a:pPr marL="109728" indent="0" algn="ctr">
              <a:buFont typeface="Wingdings 3" panose="05040102010807070707" pitchFamily="18" charset="2"/>
              <a:buNone/>
              <a:defRPr/>
            </a:pPr>
            <a:r>
              <a:rPr lang="en-US" sz="3600" b="1" i="1" dirty="0">
                <a:solidFill>
                  <a:srgbClr val="FFFF00"/>
                </a:solidFill>
                <a:effectLst>
                  <a:outerShdw blurRad="38100" dist="38100" dir="2700000" algn="tl">
                    <a:srgbClr val="000000">
                      <a:alpha val="43137"/>
                    </a:srgbClr>
                  </a:outerShdw>
                </a:effectLst>
                <a:ea typeface="+mn-ea"/>
              </a:rPr>
              <a:t>will affect everything. </a:t>
            </a:r>
          </a:p>
          <a:p>
            <a:pPr marL="109728" indent="0" algn="ctr">
              <a:buFont typeface="Wingdings 3" panose="05040102010807070707" pitchFamily="18" charset="2"/>
              <a:buNone/>
              <a:defRPr/>
            </a:pPr>
            <a:endParaRPr lang="en-US" sz="3600" b="1" i="1" dirty="0">
              <a:solidFill>
                <a:srgbClr val="FFFF00"/>
              </a:solidFill>
              <a:effectLst>
                <a:outerShdw blurRad="38100" dist="38100" dir="2700000" algn="tl">
                  <a:srgbClr val="000000">
                    <a:alpha val="43137"/>
                  </a:srgbClr>
                </a:outerShdw>
              </a:effectLst>
              <a:ea typeface="+mn-ea"/>
            </a:endParaRPr>
          </a:p>
          <a:p>
            <a:pPr marL="109728" indent="0" algn="ctr">
              <a:buFont typeface="Wingdings 3" panose="05040102010807070707" pitchFamily="18" charset="2"/>
              <a:buNone/>
              <a:defRPr/>
            </a:pPr>
            <a:endParaRPr lang="en-US" sz="3600" b="1" i="1" dirty="0">
              <a:solidFill>
                <a:srgbClr val="FFFF00"/>
              </a:solidFill>
              <a:effectLst>
                <a:outerShdw blurRad="38100" dist="38100" dir="2700000" algn="tl">
                  <a:srgbClr val="000000">
                    <a:alpha val="43137"/>
                  </a:srgbClr>
                </a:outerShdw>
              </a:effectLst>
              <a:ea typeface="+mn-ea"/>
            </a:endParaRPr>
          </a:p>
          <a:p>
            <a:pPr marL="109728" indent="0" algn="ctr">
              <a:buFont typeface="Wingdings 3" panose="05040102010807070707" pitchFamily="18" charset="2"/>
              <a:buNone/>
              <a:defRPr/>
            </a:pPr>
            <a:r>
              <a:rPr lang="en-US" sz="3600" b="1" i="1" dirty="0">
                <a:solidFill>
                  <a:srgbClr val="FFFF00"/>
                </a:solidFill>
                <a:effectLst>
                  <a:outerShdw blurRad="38100" dist="38100" dir="2700000" algn="tl">
                    <a:srgbClr val="000000">
                      <a:alpha val="43137"/>
                    </a:srgbClr>
                  </a:outerShdw>
                </a:effectLst>
                <a:ea typeface="+mn-ea"/>
              </a:rPr>
              <a:t>Fall in Love, stay in love, </a:t>
            </a:r>
          </a:p>
          <a:p>
            <a:pPr marL="109728" indent="0" algn="ctr">
              <a:buFont typeface="Wingdings 3" panose="05040102010807070707" pitchFamily="18" charset="2"/>
              <a:buNone/>
              <a:defRPr/>
            </a:pPr>
            <a:r>
              <a:rPr lang="en-US" sz="3600" b="1" i="1" dirty="0">
                <a:solidFill>
                  <a:srgbClr val="FFFF00"/>
                </a:solidFill>
                <a:effectLst>
                  <a:outerShdw blurRad="38100" dist="38100" dir="2700000" algn="tl">
                    <a:srgbClr val="000000">
                      <a:alpha val="43137"/>
                    </a:srgbClr>
                  </a:outerShdw>
                </a:effectLst>
                <a:ea typeface="+mn-ea"/>
              </a:rPr>
              <a:t>and it will decide everything. </a:t>
            </a:r>
          </a:p>
          <a:p>
            <a:pPr marL="109728" indent="0" algn="ctr">
              <a:buFont typeface="Wingdings 3" panose="05040102010807070707" pitchFamily="18" charset="2"/>
              <a:buNone/>
              <a:defRPr/>
            </a:pPr>
            <a:endParaRPr lang="en-US" sz="3200" b="1" i="1" dirty="0">
              <a:solidFill>
                <a:srgbClr val="FFFF00"/>
              </a:solidFill>
              <a:ea typeface="+mn-ea"/>
            </a:endParaRPr>
          </a:p>
          <a:p>
            <a:pPr marL="109728" indent="0" algn="ctr">
              <a:buFont typeface="Wingdings 3" panose="05040102010807070707" pitchFamily="18" charset="2"/>
              <a:buNone/>
              <a:defRPr/>
            </a:pPr>
            <a:r>
              <a:rPr lang="en-US" sz="2400" b="1" dirty="0">
                <a:solidFill>
                  <a:srgbClr val="FFFF00"/>
                </a:solidFill>
                <a:ea typeface="+mn-ea"/>
              </a:rPr>
              <a:t>Pedro </a:t>
            </a:r>
            <a:r>
              <a:rPr lang="en-US" sz="2400" b="1" dirty="0" err="1">
                <a:solidFill>
                  <a:srgbClr val="FFFF00"/>
                </a:solidFill>
                <a:ea typeface="+mn-ea"/>
              </a:rPr>
              <a:t>Arrupe</a:t>
            </a:r>
            <a:r>
              <a:rPr lang="en-US" sz="2400" b="1" dirty="0">
                <a:solidFill>
                  <a:srgbClr val="FFFF00"/>
                </a:solidFill>
                <a:ea typeface="+mn-ea"/>
              </a:rPr>
              <a:t>, S.J.</a:t>
            </a:r>
          </a:p>
          <a:p>
            <a:pPr>
              <a:buFont typeface="Wingdings 3" panose="05040102010807070707" pitchFamily="18" charset="2"/>
              <a:buChar char=""/>
              <a:defRPr/>
            </a:pPr>
            <a:endParaRPr lang="en-US" dirty="0">
              <a:ea typeface="+mn-ea"/>
            </a:endParaRPr>
          </a:p>
        </p:txBody>
      </p:sp>
    </p:spTree>
    <p:extLst>
      <p:ext uri="{BB962C8B-B14F-4D97-AF65-F5344CB8AC3E}">
        <p14:creationId xmlns:p14="http://schemas.microsoft.com/office/powerpoint/2010/main" val="3840689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2" descr="https://static.pexels.com/photos/67832/sunrise-sky-blue-sunlight-67832.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314595" cy="7053372"/>
          </a:xfrm>
          <a:noFill/>
        </p:spPr>
      </p:pic>
      <p:sp>
        <p:nvSpPr>
          <p:cNvPr id="4" name="TextBox 3">
            <a:extLst>
              <a:ext uri="{FF2B5EF4-FFF2-40B4-BE49-F238E27FC236}">
                <a16:creationId xmlns:a16="http://schemas.microsoft.com/office/drawing/2014/main" id="{E0945FAB-4090-41FC-88BE-52B04DD178B7}"/>
              </a:ext>
            </a:extLst>
          </p:cNvPr>
          <p:cNvSpPr txBox="1"/>
          <p:nvPr/>
        </p:nvSpPr>
        <p:spPr>
          <a:xfrm>
            <a:off x="1452920" y="222770"/>
            <a:ext cx="6772734" cy="3108544"/>
          </a:xfrm>
          <a:prstGeom prst="rect">
            <a:avLst/>
          </a:prstGeom>
          <a:noFill/>
        </p:spPr>
        <p:txBody>
          <a:bodyPr wrap="square">
            <a:spAutoFit/>
          </a:bodyPr>
          <a:lstStyle/>
          <a:p>
            <a:pPr algn="ctr">
              <a:defRPr/>
            </a:pPr>
            <a:endParaRPr lang="en-US" sz="4000" b="1" i="1" dirty="0">
              <a:solidFill>
                <a:srgbClr val="FFFF00"/>
              </a:solidFill>
              <a:effectLst>
                <a:outerShdw blurRad="38100" dist="38100" dir="2700000" algn="tl">
                  <a:srgbClr val="000000">
                    <a:alpha val="43137"/>
                  </a:srgbClr>
                </a:outerShdw>
              </a:effectLst>
              <a:latin typeface="Lucida Sans Unicode" panose="020B0602030504020204" pitchFamily="34" charset="0"/>
              <a:ea typeface="+mn-ea"/>
            </a:endParaRPr>
          </a:p>
          <a:p>
            <a:pPr algn="ctr">
              <a:defRPr/>
            </a:pPr>
            <a:r>
              <a:rPr lang="en-US" sz="4000" b="1" i="1" dirty="0">
                <a:solidFill>
                  <a:srgbClr val="FFFF00"/>
                </a:solidFill>
                <a:effectLst>
                  <a:outerShdw blurRad="38100" dist="38100" dir="2700000" algn="tl">
                    <a:srgbClr val="000000">
                      <a:alpha val="43137"/>
                    </a:srgbClr>
                  </a:outerShdw>
                </a:effectLst>
                <a:latin typeface="Lucida Sans Unicode" panose="020B0602030504020204" pitchFamily="34" charset="0"/>
                <a:ea typeface="+mn-ea"/>
              </a:rPr>
              <a:t>Love alone can bring us to the threshold of another universe. </a:t>
            </a:r>
          </a:p>
          <a:p>
            <a:pPr>
              <a:defRPr/>
            </a:pPr>
            <a:endParaRPr lang="en-US" b="1" dirty="0">
              <a:solidFill>
                <a:srgbClr val="FFFF00"/>
              </a:solidFill>
              <a:latin typeface="Lucida Sans Unicode" panose="020B0602030504020204" pitchFamily="34" charset="0"/>
              <a:ea typeface="+mn-ea"/>
            </a:endParaRPr>
          </a:p>
          <a:p>
            <a:pPr algn="ctr">
              <a:defRPr/>
            </a:pPr>
            <a:r>
              <a:rPr lang="en-US" sz="1100" b="1" dirty="0">
                <a:solidFill>
                  <a:srgbClr val="FFFF00"/>
                </a:solidFill>
                <a:latin typeface="Lucida Sans Unicode" panose="020B0602030504020204" pitchFamily="34" charset="0"/>
                <a:ea typeface="+mn-ea"/>
              </a:rPr>
              <a:t> </a:t>
            </a:r>
            <a:r>
              <a:rPr lang="en-US" b="1" dirty="0">
                <a:solidFill>
                  <a:srgbClr val="FFFF00"/>
                </a:solidFill>
                <a:latin typeface="Lucida Sans Unicode" panose="020B0602030504020204" pitchFamily="34" charset="0"/>
                <a:ea typeface="+mn-ea"/>
              </a:rPr>
              <a:t>Teilhard de Chardin</a:t>
            </a:r>
          </a:p>
        </p:txBody>
      </p:sp>
    </p:spTree>
    <p:extLst>
      <p:ext uri="{BB962C8B-B14F-4D97-AF65-F5344CB8AC3E}">
        <p14:creationId xmlns:p14="http://schemas.microsoft.com/office/powerpoint/2010/main" val="3877280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E47BE359-2F87-EE26-8A11-B8A4272132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CBB12E-8A1B-F4C6-4166-076D5D7E8B61}"/>
              </a:ext>
            </a:extLst>
          </p:cNvPr>
          <p:cNvSpPr>
            <a:spLocks noGrp="1"/>
          </p:cNvSpPr>
          <p:nvPr>
            <p:ph idx="1"/>
          </p:nvPr>
        </p:nvSpPr>
        <p:spPr>
          <a:xfrm>
            <a:off x="1541124" y="0"/>
            <a:ext cx="5804898" cy="6858000"/>
          </a:xfrm>
          <a:blipFill>
            <a:blip r:embed="rId3"/>
            <a:stretch>
              <a:fillRect/>
            </a:stretch>
          </a:blipFill>
        </p:spPr>
        <p:txBody>
          <a:bodyPr/>
          <a:lstStyle/>
          <a:p>
            <a:endParaRPr lang="en-US" dirty="0"/>
          </a:p>
        </p:txBody>
      </p:sp>
    </p:spTree>
    <p:extLst>
      <p:ext uri="{BB962C8B-B14F-4D97-AF65-F5344CB8AC3E}">
        <p14:creationId xmlns:p14="http://schemas.microsoft.com/office/powerpoint/2010/main" val="5504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fontAlgn="auto" hangingPunct="1">
              <a:spcAft>
                <a:spcPts val="0"/>
              </a:spcAft>
              <a:defRPr/>
            </a:pPr>
            <a:endParaRPr lang="en-US" dirty="0">
              <a:ea typeface="+mj-ea"/>
            </a:endParaRPr>
          </a:p>
        </p:txBody>
      </p:sp>
      <p:pic>
        <p:nvPicPr>
          <p:cNvPr id="24580" name="Content Placeholder 3" descr="cmb_timeline75.jpg"/>
          <p:cNvPicPr>
            <a:picLocks noGrp="1" noChangeAspect="1"/>
          </p:cNvPicPr>
          <p:nvPr>
            <p:ph idx="1"/>
          </p:nvPr>
        </p:nvPicPr>
        <p:blipFill>
          <a:blip r:embed="rId2" cstate="print"/>
          <a:srcRect/>
          <a:stretch>
            <a:fillRect/>
          </a:stretch>
        </p:blipFill>
        <p:spPr>
          <a:xfrm>
            <a:off x="0" y="0"/>
            <a:ext cx="9144000" cy="7025640"/>
          </a:xfrm>
        </p:spPr>
      </p:pic>
      <p:sp>
        <p:nvSpPr>
          <p:cNvPr id="24581" name="TextBox 8"/>
          <p:cNvSpPr txBox="1">
            <a:spLocks noChangeArrowheads="1"/>
          </p:cNvSpPr>
          <p:nvPr/>
        </p:nvSpPr>
        <p:spPr bwMode="auto">
          <a:xfrm>
            <a:off x="533400" y="4648200"/>
            <a:ext cx="1905000" cy="646113"/>
          </a:xfrm>
          <a:prstGeom prst="rect">
            <a:avLst/>
          </a:prstGeom>
          <a:noFill/>
          <a:ln w="9525">
            <a:noFill/>
            <a:miter lim="800000"/>
            <a:headEnd/>
            <a:tailEnd/>
          </a:ln>
        </p:spPr>
        <p:txBody>
          <a:bodyPr>
            <a:spAutoFit/>
          </a:bodyPr>
          <a:lstStyle/>
          <a:p>
            <a:r>
              <a:rPr lang="en-US">
                <a:solidFill>
                  <a:schemeClr val="bg1"/>
                </a:solidFill>
              </a:rPr>
              <a:t>Hydrogen  75%</a:t>
            </a:r>
          </a:p>
          <a:p>
            <a:r>
              <a:rPr lang="en-US">
                <a:solidFill>
                  <a:schemeClr val="bg1"/>
                </a:solidFill>
              </a:rPr>
              <a:t>Helium      25%</a:t>
            </a:r>
          </a:p>
        </p:txBody>
      </p:sp>
      <p:sp>
        <p:nvSpPr>
          <p:cNvPr id="24582" name="TextBox 9"/>
          <p:cNvSpPr txBox="1">
            <a:spLocks noChangeArrowheads="1"/>
          </p:cNvSpPr>
          <p:nvPr/>
        </p:nvSpPr>
        <p:spPr bwMode="auto">
          <a:xfrm>
            <a:off x="3657600" y="1066800"/>
            <a:ext cx="1828800" cy="369888"/>
          </a:xfrm>
          <a:prstGeom prst="rect">
            <a:avLst/>
          </a:prstGeom>
          <a:noFill/>
          <a:ln w="9525">
            <a:noFill/>
            <a:miter lim="800000"/>
            <a:headEnd/>
            <a:tailEnd/>
          </a:ln>
        </p:spPr>
        <p:txBody>
          <a:bodyPr>
            <a:spAutoFit/>
          </a:bodyPr>
          <a:lstStyle/>
          <a:p>
            <a:r>
              <a:rPr lang="en-US" b="1">
                <a:solidFill>
                  <a:schemeClr val="bg1"/>
                </a:solidFill>
              </a:rPr>
              <a:t>1 billion yrs</a:t>
            </a:r>
          </a:p>
        </p:txBody>
      </p:sp>
      <p:sp>
        <p:nvSpPr>
          <p:cNvPr id="24583" name="TextBox 6"/>
          <p:cNvSpPr txBox="1">
            <a:spLocks noChangeArrowheads="1"/>
          </p:cNvSpPr>
          <p:nvPr/>
        </p:nvSpPr>
        <p:spPr bwMode="auto">
          <a:xfrm>
            <a:off x="2819400" y="304800"/>
            <a:ext cx="4114800" cy="461665"/>
          </a:xfrm>
          <a:prstGeom prst="rect">
            <a:avLst/>
          </a:prstGeom>
          <a:solidFill>
            <a:schemeClr val="accent1"/>
          </a:solidFill>
          <a:ln w="9525">
            <a:noFill/>
            <a:miter lim="800000"/>
            <a:headEnd/>
            <a:tailEnd/>
          </a:ln>
        </p:spPr>
        <p:txBody>
          <a:bodyPr wrap="square">
            <a:spAutoFit/>
          </a:bodyPr>
          <a:lstStyle/>
          <a:p>
            <a:r>
              <a:rPr lang="en-US" sz="2400" b="1" dirty="0">
                <a:solidFill>
                  <a:schemeClr val="bg1"/>
                </a:solidFill>
              </a:rPr>
              <a:t>The Hot Big Bang Cosmos</a:t>
            </a:r>
          </a:p>
        </p:txBody>
      </p:sp>
      <p:sp>
        <p:nvSpPr>
          <p:cNvPr id="24584" name="TextBox 7"/>
          <p:cNvSpPr txBox="1">
            <a:spLocks noChangeArrowheads="1"/>
          </p:cNvSpPr>
          <p:nvPr/>
        </p:nvSpPr>
        <p:spPr bwMode="auto">
          <a:xfrm>
            <a:off x="152400" y="914400"/>
            <a:ext cx="1752600" cy="400110"/>
          </a:xfrm>
          <a:prstGeom prst="rect">
            <a:avLst/>
          </a:prstGeom>
          <a:noFill/>
          <a:ln w="9525">
            <a:noFill/>
            <a:miter lim="800000"/>
            <a:headEnd/>
            <a:tailEnd/>
          </a:ln>
        </p:spPr>
        <p:txBody>
          <a:bodyPr>
            <a:spAutoFit/>
          </a:bodyPr>
          <a:lstStyle/>
          <a:p>
            <a:r>
              <a:rPr lang="en-US" sz="2000" b="1" dirty="0">
                <a:solidFill>
                  <a:schemeClr val="bg1"/>
                </a:solidFill>
              </a:rPr>
              <a:t>13.8 billion   </a:t>
            </a:r>
          </a:p>
        </p:txBody>
      </p:sp>
      <p:sp>
        <p:nvSpPr>
          <p:cNvPr id="9" name="TextBox 8"/>
          <p:cNvSpPr txBox="1"/>
          <p:nvPr/>
        </p:nvSpPr>
        <p:spPr>
          <a:xfrm>
            <a:off x="152400" y="838200"/>
            <a:ext cx="2286000" cy="646331"/>
          </a:xfrm>
          <a:prstGeom prst="rect">
            <a:avLst/>
          </a:prstGeom>
          <a:noFill/>
          <a:ln w="38100">
            <a:solidFill>
              <a:schemeClr val="bg1"/>
            </a:solidFill>
          </a:ln>
        </p:spPr>
        <p:txBody>
          <a:bodyPr wrap="square" rtlCol="0">
            <a:spAutoFit/>
          </a:bodyPr>
          <a:lstStyle/>
          <a:p>
            <a:r>
              <a:rPr lang="en-US" dirty="0"/>
              <a:t>                     	</a:t>
            </a:r>
            <a:r>
              <a:rPr lang="en-US" b="1" dirty="0">
                <a:solidFill>
                  <a:schemeClr val="bg1"/>
                </a:solidFill>
              </a:rPr>
              <a:t>years</a:t>
            </a:r>
            <a:endParaRPr lang="en-US" b="1" dirty="0"/>
          </a:p>
        </p:txBody>
      </p:sp>
    </p:spTree>
    <p:extLst>
      <p:ext uri="{BB962C8B-B14F-4D97-AF65-F5344CB8AC3E}">
        <p14:creationId xmlns:p14="http://schemas.microsoft.com/office/powerpoint/2010/main" val="408584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6E733-E723-06DE-24EE-F0A368E820BA}"/>
            </a:ext>
          </a:extLst>
        </p:cNvPr>
        <p:cNvGrpSpPr/>
        <p:nvPr/>
      </p:nvGrpSpPr>
      <p:grpSpPr>
        <a:xfrm>
          <a:off x="0" y="0"/>
          <a:ext cx="0" cy="0"/>
          <a:chOff x="0" y="0"/>
          <a:chExt cx="0" cy="0"/>
        </a:xfrm>
      </p:grpSpPr>
      <p:sp>
        <p:nvSpPr>
          <p:cNvPr id="52225" name="Content Placeholder 1">
            <a:extLst>
              <a:ext uri="{FF2B5EF4-FFF2-40B4-BE49-F238E27FC236}">
                <a16:creationId xmlns:a16="http://schemas.microsoft.com/office/drawing/2014/main" id="{0179E0E5-02A9-508B-E718-413C8F044ADF}"/>
              </a:ext>
            </a:extLst>
          </p:cNvPr>
          <p:cNvSpPr>
            <a:spLocks noGrp="1"/>
          </p:cNvSpPr>
          <p:nvPr>
            <p:ph idx="1"/>
          </p:nvPr>
        </p:nvSpPr>
        <p:spPr>
          <a:xfrm>
            <a:off x="0" y="0"/>
            <a:ext cx="9144000" cy="6931025"/>
          </a:xfrm>
          <a:blipFill dpi="0" rotWithShape="1">
            <a:blip r:embed="rId2"/>
            <a:srcRect/>
            <a:stretch>
              <a:fillRect/>
            </a:stretch>
          </a:blipFill>
        </p:spPr>
        <p:txBody>
          <a:bodyPr/>
          <a:lstStyle/>
          <a:p>
            <a:endParaRPr lang="en-US" dirty="0">
              <a:latin typeface="Lucida Sans Unicode" charset="0"/>
              <a:ea typeface="MS PGothic" charset="0"/>
            </a:endParaRPr>
          </a:p>
        </p:txBody>
      </p:sp>
      <p:sp>
        <p:nvSpPr>
          <p:cNvPr id="4" name="Title 3">
            <a:extLst>
              <a:ext uri="{FF2B5EF4-FFF2-40B4-BE49-F238E27FC236}">
                <a16:creationId xmlns:a16="http://schemas.microsoft.com/office/drawing/2014/main" id="{F796CFC0-B524-2EB2-1D53-A104E6D0ECEE}"/>
              </a:ext>
            </a:extLst>
          </p:cNvPr>
          <p:cNvSpPr>
            <a:spLocks noGrp="1"/>
          </p:cNvSpPr>
          <p:nvPr>
            <p:ph type="title"/>
          </p:nvPr>
        </p:nvSpPr>
        <p:spPr>
          <a:xfrm>
            <a:off x="0" y="-205483"/>
            <a:ext cx="7886700" cy="1325563"/>
          </a:xfrm>
        </p:spPr>
        <p:txBody>
          <a:bodyPr/>
          <a:lstStyle/>
          <a:p>
            <a:pPr>
              <a:defRPr/>
            </a:pPr>
            <a:r>
              <a:rPr lang="en-US" dirty="0">
                <a:solidFill>
                  <a:srgbClr val="FFFF00"/>
                </a:solidFill>
              </a:rPr>
              <a:t>Quantum Reality</a:t>
            </a:r>
          </a:p>
        </p:txBody>
      </p:sp>
    </p:spTree>
    <p:extLst>
      <p:ext uri="{BB962C8B-B14F-4D97-AF65-F5344CB8AC3E}">
        <p14:creationId xmlns:p14="http://schemas.microsoft.com/office/powerpoint/2010/main" val="198898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809A-1871-AB49-B057-D82FF3CA7B35}"/>
              </a:ext>
            </a:extLst>
          </p:cNvPr>
          <p:cNvSpPr>
            <a:spLocks noGrp="1"/>
          </p:cNvSpPr>
          <p:nvPr>
            <p:ph type="title"/>
          </p:nvPr>
        </p:nvSpPr>
        <p:spPr>
          <a:xfrm>
            <a:off x="628650" y="146465"/>
            <a:ext cx="7886700" cy="1325563"/>
          </a:xfrm>
        </p:spPr>
        <p:txBody>
          <a:bodyPr>
            <a:normAutofit/>
          </a:bodyPr>
          <a:lstStyle/>
          <a:p>
            <a:pPr algn="ctr"/>
            <a:r>
              <a:rPr lang="en-US" dirty="0"/>
              <a:t>Matter is not what we think it is</a:t>
            </a:r>
          </a:p>
        </p:txBody>
      </p:sp>
      <p:sp>
        <p:nvSpPr>
          <p:cNvPr id="3" name="Content Placeholder 2">
            <a:extLst>
              <a:ext uri="{FF2B5EF4-FFF2-40B4-BE49-F238E27FC236}">
                <a16:creationId xmlns:a16="http://schemas.microsoft.com/office/drawing/2014/main" id="{412B5C85-0E01-BE46-8E70-E04BB823D183}"/>
              </a:ext>
            </a:extLst>
          </p:cNvPr>
          <p:cNvSpPr>
            <a:spLocks noGrp="1"/>
          </p:cNvSpPr>
          <p:nvPr>
            <p:ph idx="1"/>
          </p:nvPr>
        </p:nvSpPr>
        <p:spPr>
          <a:xfrm>
            <a:off x="0" y="1690688"/>
            <a:ext cx="9144000" cy="5167311"/>
          </a:xfrm>
          <a:blipFill>
            <a:blip r:embed="rId2"/>
            <a:stretch>
              <a:fillRect/>
            </a:stretch>
          </a:blipFill>
        </p:spPr>
        <p:txBody>
          <a:bodyPr/>
          <a:lstStyle/>
          <a:p>
            <a:endParaRPr lang="en-US" dirty="0"/>
          </a:p>
        </p:txBody>
      </p:sp>
    </p:spTree>
    <p:extLst>
      <p:ext uri="{BB962C8B-B14F-4D97-AF65-F5344CB8AC3E}">
        <p14:creationId xmlns:p14="http://schemas.microsoft.com/office/powerpoint/2010/main" val="2808268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693</TotalTime>
  <Words>2595</Words>
  <Application>Microsoft Office PowerPoint</Application>
  <PresentationFormat>On-screen Show (4:3)</PresentationFormat>
  <Paragraphs>396</Paragraphs>
  <Slides>66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MS PGothic</vt:lpstr>
      <vt:lpstr>游ゴシック</vt:lpstr>
      <vt:lpstr>Aptos</vt:lpstr>
      <vt:lpstr>Aptos Display</vt:lpstr>
      <vt:lpstr>Arial</vt:lpstr>
      <vt:lpstr>Calibri</vt:lpstr>
      <vt:lpstr>Lucida Sans Unicode</vt:lpstr>
      <vt:lpstr>Times New Roman</vt:lpstr>
      <vt:lpstr>Wingdings</vt:lpstr>
      <vt:lpstr>Wingdings 3</vt:lpstr>
      <vt:lpstr>Office Theme</vt:lpstr>
      <vt:lpstr>PowerPoint Presentation</vt:lpstr>
      <vt:lpstr>Therese (b. 1873)   Teilhard de Chardin (b. 1881)</vt:lpstr>
      <vt:lpstr>PowerPoint Presentation</vt:lpstr>
      <vt:lpstr>Therese’s Wager</vt:lpstr>
      <vt:lpstr>Teilhard’s Trust in Matter</vt:lpstr>
      <vt:lpstr>PowerPoint Presentation</vt:lpstr>
      <vt:lpstr>PowerPoint Presentation</vt:lpstr>
      <vt:lpstr>Quantum Reality</vt:lpstr>
      <vt:lpstr>Matter is not what we think it is</vt:lpstr>
      <vt:lpstr>PowerPoint Presentation</vt:lpstr>
      <vt:lpstr>Uncertainty Principle Werner Heisenberg (1901-1976)</vt:lpstr>
      <vt:lpstr>Implications of Uncertainty Principle</vt:lpstr>
      <vt:lpstr>PowerPoint Presentation</vt:lpstr>
      <vt:lpstr>Quantum Entanglement</vt:lpstr>
      <vt:lpstr> </vt:lpstr>
      <vt:lpstr>PowerPoint Presentation</vt:lpstr>
      <vt:lpstr>Panpsychism</vt:lpstr>
      <vt:lpstr>Quantum Reality</vt:lpstr>
      <vt:lpstr>Teilhard’s Two Energies</vt:lpstr>
      <vt:lpstr>PowerPoint Presentation</vt:lpstr>
      <vt:lpstr>PowerPoint Presentation</vt:lpstr>
      <vt:lpstr>PowerPoint Presentation</vt:lpstr>
      <vt:lpstr>PowerPoint Presentation</vt:lpstr>
      <vt:lpstr>Toward more consciousness </vt:lpstr>
      <vt:lpstr>PowerPoint Presentation</vt:lpstr>
      <vt:lpstr>PowerPoint Presentation</vt:lpstr>
      <vt:lpstr>The Divine Milieu</vt:lpstr>
      <vt:lpstr>Without matter we would remain ignorant both of ourselves and of God </vt:lpstr>
      <vt:lpstr>GODWORLD Entanglement</vt:lpstr>
      <vt:lpstr>PowerPoint Presentation</vt:lpstr>
      <vt:lpstr>PowerPoint Presentation</vt:lpstr>
      <vt:lpstr>PowerPoint Presentation</vt:lpstr>
      <vt:lpstr>PowerPoint Presentation</vt:lpstr>
      <vt:lpstr>Theology After Jung (d. 1961)</vt:lpstr>
      <vt:lpstr>PowerPoint Presentation</vt:lpstr>
      <vt:lpstr>Jung and Teilhard</vt:lpstr>
      <vt:lpstr>Theo-genesis</vt:lpstr>
      <vt:lpstr>PowerPoint Presentation</vt:lpstr>
      <vt:lpstr>Christ as Archetype</vt:lpstr>
      <vt:lpstr>Consciousness and  the Evolution of God</vt:lpstr>
      <vt:lpstr>Towards personhood</vt:lpstr>
      <vt:lpstr>Teilhard de Chardin, Divine Milieu</vt:lpstr>
      <vt:lpstr>PowerPoint Presentation</vt:lpstr>
      <vt:lpstr>Consciousness and Contemplation</vt:lpstr>
      <vt:lpstr>PowerPoint Presentation</vt:lpstr>
      <vt:lpstr>PowerPoint Presentation</vt:lpstr>
      <vt:lpstr>Contemplation: Human Energetics</vt:lpstr>
      <vt:lpstr>God’s Life is Our Life</vt:lpstr>
      <vt:lpstr>PowerPoint Presentation</vt:lpstr>
      <vt:lpstr>PowerPoint Presentation</vt:lpstr>
      <vt:lpstr>PowerPoint Presentation</vt:lpstr>
      <vt:lpstr>PowerPoint Presentation</vt:lpstr>
      <vt:lpstr>PowerPoint Presentation</vt:lpstr>
      <vt:lpstr>THERESE’S THEOGENESIS</vt:lpstr>
      <vt:lpstr>PowerPoint Presentation</vt:lpstr>
      <vt:lpstr>PowerPoint Presentation</vt:lpstr>
      <vt:lpstr>PowerPoint Presentation</vt:lpstr>
      <vt:lpstr>Zest for Life</vt:lpstr>
      <vt:lpstr>PowerPoint Presentation</vt:lpstr>
      <vt:lpstr>The darkness of love is the emergence of light</vt:lpstr>
      <vt:lpstr>Teilhard’s Epekstasis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Divine Love in An Unfinished Universe</dc:title>
  <dc:creator>Ilia Delio</dc:creator>
  <cp:lastModifiedBy>Claire Sokol</cp:lastModifiedBy>
  <cp:revision>22</cp:revision>
  <dcterms:created xsi:type="dcterms:W3CDTF">2023-06-30T14:17:28Z</dcterms:created>
  <dcterms:modified xsi:type="dcterms:W3CDTF">2024-02-27T14:07:31Z</dcterms:modified>
</cp:coreProperties>
</file>